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66" r:id="rId4"/>
    <p:sldId id="267" r:id="rId5"/>
    <p:sldId id="268" r:id="rId6"/>
    <p:sldId id="269" r:id="rId7"/>
    <p:sldId id="258" r:id="rId8"/>
    <p:sldId id="259" r:id="rId9"/>
    <p:sldId id="260" r:id="rId10"/>
    <p:sldId id="261" r:id="rId11"/>
    <p:sldId id="279" r:id="rId12"/>
    <p:sldId id="271" r:id="rId13"/>
    <p:sldId id="272" r:id="rId14"/>
    <p:sldId id="273" r:id="rId15"/>
    <p:sldId id="270" r:id="rId16"/>
    <p:sldId id="275" r:id="rId17"/>
    <p:sldId id="276" r:id="rId18"/>
    <p:sldId id="277" r:id="rId19"/>
    <p:sldId id="278" r:id="rId20"/>
    <p:sldId id="280"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99CCFF"/>
    <a:srgbClr val="FFFF00"/>
    <a:srgbClr val="FFCCFF"/>
    <a:srgbClr val="CC9900"/>
    <a:srgbClr val="996633"/>
    <a:srgbClr val="DDDDDD"/>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9" d="100"/>
          <a:sy n="69" d="100"/>
        </p:scale>
        <p:origin x="-1320" y="6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FF62658-A52F-4F6A-83C6-5AE53B7B4C73}" type="datetimeFigureOut">
              <a:rPr lang="en-PH" smtClean="0"/>
              <a:t>19/03/2018</a:t>
            </a:fld>
            <a:endParaRPr lang="en-PH"/>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1A0B2FF-5FA3-4671-9B31-219A0D65BD23}" type="slidenum">
              <a:rPr lang="en-PH" smtClean="0"/>
              <a:t>‹#›</a:t>
            </a:fld>
            <a:endParaRPr lang="en-PH"/>
          </a:p>
        </p:txBody>
      </p:sp>
    </p:spTree>
    <p:extLst>
      <p:ext uri="{BB962C8B-B14F-4D97-AF65-F5344CB8AC3E}">
        <p14:creationId xmlns:p14="http://schemas.microsoft.com/office/powerpoint/2010/main" val="2568813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B1A0B2FF-5FA3-4671-9B31-219A0D65BD23}" type="slidenum">
              <a:rPr lang="en-PH" smtClean="0"/>
              <a:t>6</a:t>
            </a:fld>
            <a:endParaRPr lang="en-PH"/>
          </a:p>
        </p:txBody>
      </p:sp>
    </p:spTree>
    <p:extLst>
      <p:ext uri="{BB962C8B-B14F-4D97-AF65-F5344CB8AC3E}">
        <p14:creationId xmlns:p14="http://schemas.microsoft.com/office/powerpoint/2010/main" val="71945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PH"/>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PH"/>
          </a:p>
        </p:txBody>
      </p:sp>
      <p:sp>
        <p:nvSpPr>
          <p:cNvPr id="4" name="Date Placeholder 3"/>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2617168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1498173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PH"/>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1113119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2366637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PH"/>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15413283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Date Placeholder 4"/>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6" name="Footer Placeholder 5"/>
          <p:cNvSpPr>
            <a:spLocks noGrp="1"/>
          </p:cNvSpPr>
          <p:nvPr>
            <p:ph type="ftr" sz="quarter" idx="11"/>
          </p:nvPr>
        </p:nvSpPr>
        <p:spPr/>
        <p:txBody>
          <a:bodyPr/>
          <a:lstStyle/>
          <a:p>
            <a:endParaRPr lang="en-PH" dirty="0"/>
          </a:p>
        </p:txBody>
      </p:sp>
      <p:sp>
        <p:nvSpPr>
          <p:cNvPr id="7" name="Slide Number Placeholder 6"/>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3892753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PH"/>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7" name="Date Placeholder 6"/>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8" name="Footer Placeholder 7"/>
          <p:cNvSpPr>
            <a:spLocks noGrp="1"/>
          </p:cNvSpPr>
          <p:nvPr>
            <p:ph type="ftr" sz="quarter" idx="11"/>
          </p:nvPr>
        </p:nvSpPr>
        <p:spPr/>
        <p:txBody>
          <a:bodyPr/>
          <a:lstStyle/>
          <a:p>
            <a:endParaRPr lang="en-PH" dirty="0"/>
          </a:p>
        </p:txBody>
      </p:sp>
      <p:sp>
        <p:nvSpPr>
          <p:cNvPr id="9" name="Slide Number Placeholder 8"/>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36949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PH"/>
          </a:p>
        </p:txBody>
      </p:sp>
      <p:sp>
        <p:nvSpPr>
          <p:cNvPr id="3" name="Date Placeholder 2"/>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4" name="Footer Placeholder 3"/>
          <p:cNvSpPr>
            <a:spLocks noGrp="1"/>
          </p:cNvSpPr>
          <p:nvPr>
            <p:ph type="ftr" sz="quarter" idx="11"/>
          </p:nvPr>
        </p:nvSpPr>
        <p:spPr/>
        <p:txBody>
          <a:bodyPr/>
          <a:lstStyle/>
          <a:p>
            <a:endParaRPr lang="en-PH" dirty="0"/>
          </a:p>
        </p:txBody>
      </p:sp>
      <p:sp>
        <p:nvSpPr>
          <p:cNvPr id="5" name="Slide Number Placeholder 4"/>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1481270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3" name="Footer Placeholder 2"/>
          <p:cNvSpPr>
            <a:spLocks noGrp="1"/>
          </p:cNvSpPr>
          <p:nvPr>
            <p:ph type="ftr" sz="quarter" idx="11"/>
          </p:nvPr>
        </p:nvSpPr>
        <p:spPr/>
        <p:txBody>
          <a:bodyPr/>
          <a:lstStyle/>
          <a:p>
            <a:endParaRPr lang="en-PH" dirty="0"/>
          </a:p>
        </p:txBody>
      </p:sp>
      <p:sp>
        <p:nvSpPr>
          <p:cNvPr id="4" name="Slide Number Placeholder 3"/>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1008183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PH"/>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6" name="Footer Placeholder 5"/>
          <p:cNvSpPr>
            <a:spLocks noGrp="1"/>
          </p:cNvSpPr>
          <p:nvPr>
            <p:ph type="ftr" sz="quarter" idx="11"/>
          </p:nvPr>
        </p:nvSpPr>
        <p:spPr/>
        <p:txBody>
          <a:bodyPr/>
          <a:lstStyle/>
          <a:p>
            <a:endParaRPr lang="en-PH" dirty="0"/>
          </a:p>
        </p:txBody>
      </p:sp>
      <p:sp>
        <p:nvSpPr>
          <p:cNvPr id="7" name="Slide Number Placeholder 6"/>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2329125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PH"/>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B953B8-D81E-4486-B23D-B8AE6C8FD46F}" type="datetimeFigureOut">
              <a:rPr lang="en-PH" smtClean="0"/>
              <a:t>19/03/2018</a:t>
            </a:fld>
            <a:endParaRPr lang="en-PH" dirty="0"/>
          </a:p>
        </p:txBody>
      </p:sp>
      <p:sp>
        <p:nvSpPr>
          <p:cNvPr id="6" name="Footer Placeholder 5"/>
          <p:cNvSpPr>
            <a:spLocks noGrp="1"/>
          </p:cNvSpPr>
          <p:nvPr>
            <p:ph type="ftr" sz="quarter" idx="11"/>
          </p:nvPr>
        </p:nvSpPr>
        <p:spPr/>
        <p:txBody>
          <a:bodyPr/>
          <a:lstStyle/>
          <a:p>
            <a:endParaRPr lang="en-PH" dirty="0"/>
          </a:p>
        </p:txBody>
      </p:sp>
      <p:sp>
        <p:nvSpPr>
          <p:cNvPr id="7" name="Slide Number Placeholder 6"/>
          <p:cNvSpPr>
            <a:spLocks noGrp="1"/>
          </p:cNvSpPr>
          <p:nvPr>
            <p:ph type="sldNum" sz="quarter" idx="12"/>
          </p:nvPr>
        </p:nvSpPr>
        <p:spPr/>
        <p:txBody>
          <a:bodyPr/>
          <a:lstStyle/>
          <a:p>
            <a:fld id="{51FF89A5-F938-48F7-BB25-29626C8F0C87}" type="slidenum">
              <a:rPr lang="en-PH" smtClean="0"/>
              <a:t>‹#›</a:t>
            </a:fld>
            <a:endParaRPr lang="en-PH" dirty="0"/>
          </a:p>
        </p:txBody>
      </p:sp>
    </p:spTree>
    <p:extLst>
      <p:ext uri="{BB962C8B-B14F-4D97-AF65-F5344CB8AC3E}">
        <p14:creationId xmlns:p14="http://schemas.microsoft.com/office/powerpoint/2010/main" val="116950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PH"/>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B953B8-D81E-4486-B23D-B8AE6C8FD46F}" type="datetimeFigureOut">
              <a:rPr lang="en-PH" smtClean="0"/>
              <a:t>19/03/2018</a:t>
            </a:fld>
            <a:endParaRPr lang="en-PH"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FF89A5-F938-48F7-BB25-29626C8F0C87}" type="slidenum">
              <a:rPr lang="en-PH" smtClean="0"/>
              <a:t>‹#›</a:t>
            </a:fld>
            <a:endParaRPr lang="en-PH" dirty="0"/>
          </a:p>
        </p:txBody>
      </p:sp>
    </p:spTree>
    <p:extLst>
      <p:ext uri="{BB962C8B-B14F-4D97-AF65-F5344CB8AC3E}">
        <p14:creationId xmlns:p14="http://schemas.microsoft.com/office/powerpoint/2010/main" val="359379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microsoft.com/office/2007/relationships/hdphoto" Target="../media/hdphoto20.wdp"/><Relationship Id="rId3" Type="http://schemas.microsoft.com/office/2007/relationships/hdphoto" Target="../media/hdphoto15.wdp"/><Relationship Id="rId7" Type="http://schemas.microsoft.com/office/2007/relationships/hdphoto" Target="../media/hdphoto17.wdp"/><Relationship Id="rId12"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hdphoto" Target="../media/hdphoto19.wdp"/><Relationship Id="rId5" Type="http://schemas.microsoft.com/office/2007/relationships/hdphoto" Target="../media/hdphoto16.wdp"/><Relationship Id="rId15" Type="http://schemas.microsoft.com/office/2007/relationships/hdphoto" Target="../media/hdphoto21.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18.wdp"/><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 Id="rId5" Type="http://schemas.openxmlformats.org/officeDocument/2006/relationships/image" Target="../media/image39.jpg"/><Relationship Id="rId4" Type="http://schemas.openxmlformats.org/officeDocument/2006/relationships/image" Target="../media/image38.jpg"/></Relationships>
</file>

<file path=ppt/slides/_rels/slide13.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47.jpg"/><Relationship Id="rId3" Type="http://schemas.microsoft.com/office/2007/relationships/hdphoto" Target="../media/hdphoto23.wdp"/><Relationship Id="rId7" Type="http://schemas.openxmlformats.org/officeDocument/2006/relationships/image" Target="../media/image44.png"/><Relationship Id="rId12" Type="http://schemas.microsoft.com/office/2007/relationships/hdphoto" Target="../media/hdphoto27.wdp"/><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image" Target="../media/image43.jpg"/><Relationship Id="rId11" Type="http://schemas.openxmlformats.org/officeDocument/2006/relationships/image" Target="../media/image46.jpeg"/><Relationship Id="rId5" Type="http://schemas.microsoft.com/office/2007/relationships/hdphoto" Target="../media/hdphoto24.wdp"/><Relationship Id="rId15" Type="http://schemas.microsoft.com/office/2007/relationships/hdphoto" Target="../media/hdphoto28.wdp"/><Relationship Id="rId10" Type="http://schemas.microsoft.com/office/2007/relationships/hdphoto" Target="../media/hdphoto26.wdp"/><Relationship Id="rId4" Type="http://schemas.openxmlformats.org/officeDocument/2006/relationships/image" Target="../media/image42.jpeg"/><Relationship Id="rId9" Type="http://schemas.openxmlformats.org/officeDocument/2006/relationships/image" Target="../media/image45.jpeg"/><Relationship Id="rId14" Type="http://schemas.openxmlformats.org/officeDocument/2006/relationships/image" Target="../media/image48.jpeg"/></Relationships>
</file>

<file path=ppt/slides/_rels/slide17.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0.wdp"/><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2.png"/><Relationship Id="rId3" Type="http://schemas.openxmlformats.org/officeDocument/2006/relationships/image" Target="../media/image16.png"/><Relationship Id="rId7" Type="http://schemas.openxmlformats.org/officeDocument/2006/relationships/image" Target="../media/image19.png"/><Relationship Id="rId12" Type="http://schemas.microsoft.com/office/2007/relationships/hdphoto" Target="../media/hdphoto7.wdp"/><Relationship Id="rId2" Type="http://schemas.openxmlformats.org/officeDocument/2006/relationships/notesSlide" Target="../notesSlides/notesSlide1.xml"/><Relationship Id="rId16" Type="http://schemas.microsoft.com/office/2007/relationships/hdphoto" Target="../media/hdphoto9.wdp"/><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1.png"/><Relationship Id="rId5" Type="http://schemas.openxmlformats.org/officeDocument/2006/relationships/image" Target="../media/image17.png"/><Relationship Id="rId15" Type="http://schemas.openxmlformats.org/officeDocument/2006/relationships/image" Target="../media/image23.png"/><Relationship Id="rId10" Type="http://schemas.microsoft.com/office/2007/relationships/hdphoto" Target="../media/hdphoto6.wdp"/><Relationship Id="rId4" Type="http://schemas.microsoft.com/office/2007/relationships/hdphoto" Target="../media/hdphoto4.wdp"/><Relationship Id="rId9" Type="http://schemas.openxmlformats.org/officeDocument/2006/relationships/image" Target="../media/image20.png"/><Relationship Id="rId14" Type="http://schemas.microsoft.com/office/2007/relationships/hdphoto" Target="../media/hdphoto8.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1.wdp"/><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6.png"/><Relationship Id="rId1" Type="http://schemas.openxmlformats.org/officeDocument/2006/relationships/slideLayout" Target="../slideLayouts/slideLayout2.xml"/><Relationship Id="rId5" Type="http://schemas.microsoft.com/office/2007/relationships/hdphoto" Target="../media/hdphoto13.wdp"/><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788024" y="1844824"/>
            <a:ext cx="4068581" cy="1470025"/>
          </a:xfrm>
        </p:spPr>
        <p:txBody>
          <a:bodyPr>
            <a:noAutofit/>
          </a:bodyPr>
          <a:lstStyle/>
          <a:p>
            <a:pPr algn="r"/>
            <a:r>
              <a:rPr lang="en-PH" sz="2800" dirty="0" smtClean="0">
                <a:solidFill>
                  <a:schemeClr val="bg1"/>
                </a:solidFill>
                <a:effectLst>
                  <a:outerShdw blurRad="50800" dist="38100" dir="5400000" algn="t" rotWithShape="0">
                    <a:prstClr val="black">
                      <a:alpha val="40000"/>
                    </a:prstClr>
                  </a:outerShdw>
                </a:effectLst>
                <a:latin typeface="Arial Black" pitchFamily="34" charset="0"/>
              </a:rPr>
              <a:t>PERPECTIVE </a:t>
            </a:r>
            <a:r>
              <a:rPr lang="en-PH" sz="2800" dirty="0" smtClean="0">
                <a:solidFill>
                  <a:schemeClr val="bg1"/>
                </a:solidFill>
                <a:effectLst>
                  <a:outerShdw blurRad="50800" dist="38100" dir="5400000" algn="t" rotWithShape="0">
                    <a:prstClr val="black">
                      <a:alpha val="40000"/>
                    </a:prstClr>
                  </a:outerShdw>
                </a:effectLst>
                <a:latin typeface="Arial Black" pitchFamily="34" charset="0"/>
              </a:rPr>
              <a:t>OF SELECTED MEDIA </a:t>
            </a:r>
            <a:r>
              <a:rPr lang="en-PH" sz="2800" dirty="0" smtClean="0">
                <a:solidFill>
                  <a:schemeClr val="bg1"/>
                </a:solidFill>
                <a:effectLst>
                  <a:outerShdw blurRad="50800" dist="38100" dir="5400000" algn="t" rotWithShape="0">
                    <a:prstClr val="black">
                      <a:alpha val="40000"/>
                    </a:prstClr>
                  </a:outerShdw>
                </a:effectLst>
                <a:latin typeface="Arial Black" pitchFamily="34" charset="0"/>
              </a:rPr>
              <a:t>PRACTITIONERS </a:t>
            </a:r>
            <a:r>
              <a:rPr lang="en-PH" sz="2800" dirty="0" smtClean="0">
                <a:solidFill>
                  <a:schemeClr val="bg1"/>
                </a:solidFill>
                <a:effectLst>
                  <a:outerShdw blurRad="50800" dist="38100" dir="5400000" algn="t" rotWithShape="0">
                    <a:prstClr val="black">
                      <a:alpha val="40000"/>
                    </a:prstClr>
                  </a:outerShdw>
                </a:effectLst>
                <a:latin typeface="Arial Black" pitchFamily="34" charset="0"/>
              </a:rPr>
              <a:t>AND </a:t>
            </a:r>
            <a:r>
              <a:rPr lang="en-PH" sz="2800" dirty="0" smtClean="0">
                <a:solidFill>
                  <a:schemeClr val="bg1"/>
                </a:solidFill>
                <a:effectLst>
                  <a:outerShdw blurRad="50800" dist="38100" dir="5400000" algn="t" rotWithShape="0">
                    <a:prstClr val="black">
                      <a:alpha val="40000"/>
                    </a:prstClr>
                  </a:outerShdw>
                </a:effectLst>
                <a:latin typeface="Arial Black" pitchFamily="34" charset="0"/>
              </a:rPr>
              <a:t>PERSONALITIES ON </a:t>
            </a:r>
            <a:r>
              <a:rPr lang="en-PH" sz="2800" dirty="0" smtClean="0">
                <a:solidFill>
                  <a:schemeClr val="bg1"/>
                </a:solidFill>
                <a:effectLst>
                  <a:outerShdw blurRad="50800" dist="38100" dir="5400000" algn="t" rotWithShape="0">
                    <a:prstClr val="black">
                      <a:alpha val="40000"/>
                    </a:prstClr>
                  </a:outerShdw>
                </a:effectLst>
                <a:latin typeface="Arial Black" pitchFamily="34" charset="0"/>
              </a:rPr>
              <a:t>FIGHTING VIOLENCE AGAINST WOMEN IN THE PHILIPPINE MEDIA</a:t>
            </a:r>
            <a:endParaRPr lang="en-PH" sz="2800" dirty="0">
              <a:solidFill>
                <a:schemeClr val="bg1"/>
              </a:solidFill>
              <a:effectLst>
                <a:outerShdw blurRad="50800" dist="38100" dir="5400000" algn="t" rotWithShape="0">
                  <a:prstClr val="black">
                    <a:alpha val="40000"/>
                  </a:prstClr>
                </a:outerShdw>
              </a:effectLst>
              <a:latin typeface="Arial Black" pitchFamily="34" charset="0"/>
            </a:endParaRPr>
          </a:p>
        </p:txBody>
      </p:sp>
      <p:pic>
        <p:nvPicPr>
          <p:cNvPr id="12" name="Picture 11"/>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4572000" y="4987717"/>
            <a:ext cx="3296334" cy="1870283"/>
          </a:xfrm>
          <a:prstGeom prst="rect">
            <a:avLst/>
          </a:prstGeom>
        </p:spPr>
      </p:pic>
      <p:sp>
        <p:nvSpPr>
          <p:cNvPr id="3" name="Subtitle 2"/>
          <p:cNvSpPr>
            <a:spLocks noGrp="1"/>
          </p:cNvSpPr>
          <p:nvPr>
            <p:ph type="subTitle" idx="1"/>
          </p:nvPr>
        </p:nvSpPr>
        <p:spPr>
          <a:xfrm>
            <a:off x="6559624" y="5529370"/>
            <a:ext cx="2584376" cy="1328630"/>
          </a:xfrm>
        </p:spPr>
        <p:txBody>
          <a:bodyPr>
            <a:normAutofit/>
          </a:bodyPr>
          <a:lstStyle/>
          <a:p>
            <a:r>
              <a:rPr lang="en-PH" sz="1600" b="1" i="1" dirty="0" smtClean="0">
                <a:solidFill>
                  <a:schemeClr val="bg1"/>
                </a:solidFill>
                <a:effectLst>
                  <a:outerShdw blurRad="50800" dist="38100" algn="l" rotWithShape="0">
                    <a:prstClr val="black">
                      <a:alpha val="40000"/>
                    </a:prstClr>
                  </a:outerShdw>
                </a:effectLst>
              </a:rPr>
              <a:t>PREPARED BY  : </a:t>
            </a:r>
          </a:p>
          <a:p>
            <a:r>
              <a:rPr lang="en-PH" sz="1600" b="1" i="1" dirty="0" smtClean="0">
                <a:solidFill>
                  <a:schemeClr val="bg1"/>
                </a:solidFill>
                <a:effectLst>
                  <a:outerShdw blurRad="50800" dist="38100" algn="l" rotWithShape="0">
                    <a:prstClr val="black">
                      <a:alpha val="40000"/>
                    </a:prstClr>
                  </a:outerShdw>
                </a:effectLst>
              </a:rPr>
              <a:t>ARNOLFO ABACIAL</a:t>
            </a:r>
          </a:p>
          <a:p>
            <a:r>
              <a:rPr lang="en-PH" sz="1600" b="1" i="1" dirty="0" smtClean="0">
                <a:solidFill>
                  <a:schemeClr val="bg1"/>
                </a:solidFill>
                <a:effectLst>
                  <a:outerShdw blurRad="50800" dist="38100" algn="l" rotWithShape="0">
                    <a:prstClr val="black">
                      <a:alpha val="40000"/>
                    </a:prstClr>
                  </a:outerShdw>
                </a:effectLst>
              </a:rPr>
              <a:t>JUSTINE DE VERA</a:t>
            </a:r>
          </a:p>
          <a:p>
            <a:r>
              <a:rPr lang="en-PH" sz="1600" b="1" i="1" dirty="0" smtClean="0">
                <a:solidFill>
                  <a:schemeClr val="bg1"/>
                </a:solidFill>
                <a:effectLst>
                  <a:outerShdw blurRad="50800" dist="38100" algn="l" rotWithShape="0">
                    <a:prstClr val="black">
                      <a:alpha val="40000"/>
                    </a:prstClr>
                  </a:outerShdw>
                </a:effectLst>
              </a:rPr>
              <a:t>WENNIELYN JUSAY</a:t>
            </a:r>
          </a:p>
          <a:p>
            <a:endParaRPr lang="en-PH" sz="1800" dirty="0">
              <a:solidFill>
                <a:srgbClr val="FFC000"/>
              </a:solidFill>
            </a:endParaRPr>
          </a:p>
        </p:txBody>
      </p:sp>
      <p:pic>
        <p:nvPicPr>
          <p:cNvPr id="9" name="Picture 8"/>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18434" y="0"/>
            <a:ext cx="3670028" cy="2752521"/>
          </a:xfrm>
          <a:prstGeom prst="rect">
            <a:avLst/>
          </a:prstGeom>
        </p:spPr>
      </p:pic>
      <p:pic>
        <p:nvPicPr>
          <p:cNvPr id="11" name="Picture 10"/>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2555776" y="2348880"/>
            <a:ext cx="1819275" cy="2324100"/>
          </a:xfrm>
          <a:prstGeom prst="rect">
            <a:avLst/>
          </a:prstGeom>
        </p:spPr>
      </p:pic>
      <p:pic>
        <p:nvPicPr>
          <p:cNvPr id="13" name="Picture 12"/>
          <p:cNvPicPr>
            <a:picLocks noChangeAspect="1"/>
          </p:cNvPicPr>
          <p:nvPr/>
        </p:nvPicPr>
        <p:blipFill>
          <a:blip r:embed="rId5" cstate="print">
            <a:duotone>
              <a:prstClr val="black"/>
              <a:srgbClr val="FFC000">
                <a:tint val="45000"/>
                <a:satMod val="400000"/>
              </a:srgbClr>
            </a:duotone>
            <a:extLst>
              <a:ext uri="{28A0092B-C50C-407E-A947-70E740481C1C}">
                <a14:useLocalDpi xmlns:a14="http://schemas.microsoft.com/office/drawing/2010/main" val="0"/>
              </a:ext>
            </a:extLst>
          </a:blip>
          <a:stretch>
            <a:fillRect/>
          </a:stretch>
        </p:blipFill>
        <p:spPr>
          <a:xfrm>
            <a:off x="-18434" y="2724663"/>
            <a:ext cx="2659935" cy="1948317"/>
          </a:xfrm>
          <a:prstGeom prst="rect">
            <a:avLst/>
          </a:prstGeom>
        </p:spPr>
      </p:pic>
      <p:pic>
        <p:nvPicPr>
          <p:cNvPr id="14" name="Picture 13"/>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6896" y="4656696"/>
            <a:ext cx="4614063" cy="2201304"/>
          </a:xfrm>
          <a:prstGeom prst="rect">
            <a:avLst/>
          </a:prstGeom>
        </p:spPr>
      </p:pic>
    </p:spTree>
    <p:extLst>
      <p:ext uri="{BB962C8B-B14F-4D97-AF65-F5344CB8AC3E}">
        <p14:creationId xmlns:p14="http://schemas.microsoft.com/office/powerpoint/2010/main" val="32317480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9792" y="692696"/>
            <a:ext cx="5987008" cy="5328591"/>
          </a:xfrm>
        </p:spPr>
        <p:txBody>
          <a:bodyPr>
            <a:normAutofit/>
          </a:bodyPr>
          <a:lstStyle/>
          <a:p>
            <a:pPr marL="0" lvl="0" indent="0">
              <a:buNone/>
            </a:pPr>
            <a:r>
              <a:rPr lang="en-PH" dirty="0">
                <a:solidFill>
                  <a:srgbClr val="0070C0"/>
                </a:solidFill>
              </a:rPr>
              <a:t>How do media practitioners and personalities cope with the challenges they face in promoting anti-violence against women campaigns and programs through their profession</a:t>
            </a:r>
            <a:r>
              <a:rPr lang="en-PH" dirty="0" smtClean="0">
                <a:solidFill>
                  <a:srgbClr val="0070C0"/>
                </a:solidFill>
              </a:rPr>
              <a:t>?</a:t>
            </a:r>
          </a:p>
          <a:p>
            <a:pPr marL="0" lvl="0" indent="0">
              <a:buNone/>
            </a:pPr>
            <a:endParaRPr lang="en-PH" dirty="0">
              <a:solidFill>
                <a:srgbClr val="0070C0"/>
              </a:solidFill>
            </a:endParaRPr>
          </a:p>
          <a:p>
            <a:pPr marL="0" lvl="0" indent="0">
              <a:buNone/>
            </a:pPr>
            <a:r>
              <a:rPr lang="en-PH" dirty="0">
                <a:solidFill>
                  <a:srgbClr val="0070C0"/>
                </a:solidFill>
              </a:rPr>
              <a:t>What is the role of media in anti-violence against women as perceived by the informants?</a:t>
            </a:r>
          </a:p>
          <a:p>
            <a:endParaRPr lang="en-PH" dirty="0">
              <a:solidFill>
                <a:srgbClr val="0070C0"/>
              </a:solidFill>
            </a:endParaRPr>
          </a:p>
        </p:txBody>
      </p:sp>
      <p:pic>
        <p:nvPicPr>
          <p:cNvPr id="5" name="Picture 4"/>
          <p:cNvPicPr>
            <a:picLocks noChangeAspect="1"/>
          </p:cNvPicPr>
          <p:nvPr/>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tretch>
            <a:fillRect/>
          </a:stretch>
        </p:blipFill>
        <p:spPr>
          <a:xfrm>
            <a:off x="323528" y="2132856"/>
            <a:ext cx="2076822" cy="2076822"/>
          </a:xfrm>
          <a:prstGeom prst="rect">
            <a:avLst/>
          </a:prstGeom>
        </p:spPr>
      </p:pic>
    </p:spTree>
    <p:extLst>
      <p:ext uri="{BB962C8B-B14F-4D97-AF65-F5344CB8AC3E}">
        <p14:creationId xmlns:p14="http://schemas.microsoft.com/office/powerpoint/2010/main" val="12042541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PH" sz="3600" dirty="0" smtClean="0">
                <a:solidFill>
                  <a:srgbClr val="FFCC00"/>
                </a:solidFill>
                <a:effectLst>
                  <a:outerShdw blurRad="50800" dist="38100" dir="5400000" algn="t" rotWithShape="0">
                    <a:prstClr val="black">
                      <a:alpha val="40000"/>
                    </a:prstClr>
                  </a:outerShdw>
                </a:effectLst>
                <a:latin typeface="Arial Black" pitchFamily="34" charset="0"/>
              </a:rPr>
              <a:t>SIGNIFICANCE OF THE STUDY</a:t>
            </a:r>
            <a:endParaRPr lang="en-PH" sz="3600" dirty="0">
              <a:solidFill>
                <a:srgbClr val="FFCC00"/>
              </a:solidFill>
              <a:effectLst>
                <a:outerShdw blurRad="50800" dist="38100" dir="5400000" algn="t" rotWithShape="0">
                  <a:prstClr val="black">
                    <a:alpha val="40000"/>
                  </a:prstClr>
                </a:outerShdw>
              </a:effectLst>
              <a:latin typeface="Arial Black" pitchFamily="34" charset="0"/>
            </a:endParaRPr>
          </a:p>
        </p:txBody>
      </p:sp>
      <p:sp>
        <p:nvSpPr>
          <p:cNvPr id="3" name="Content Placeholder 2"/>
          <p:cNvSpPr>
            <a:spLocks noGrp="1"/>
          </p:cNvSpPr>
          <p:nvPr>
            <p:ph idx="1"/>
          </p:nvPr>
        </p:nvSpPr>
        <p:spPr>
          <a:xfrm>
            <a:off x="4716016" y="1600200"/>
            <a:ext cx="3970784" cy="4525963"/>
          </a:xfrm>
        </p:spPr>
        <p:txBody>
          <a:bodyPr>
            <a:normAutofit fontScale="92500" lnSpcReduction="20000"/>
          </a:bodyPr>
          <a:lstStyle/>
          <a:p>
            <a:pPr marL="0" indent="0" algn="ctr">
              <a:buNone/>
            </a:pPr>
            <a:r>
              <a:rPr lang="en-PH" dirty="0" smtClean="0">
                <a:solidFill>
                  <a:srgbClr val="0070C0"/>
                </a:solidFill>
              </a:rPr>
              <a:t>To the:</a:t>
            </a:r>
          </a:p>
          <a:p>
            <a:pPr marL="0" indent="0" algn="ctr">
              <a:buNone/>
            </a:pPr>
            <a:r>
              <a:rPr lang="en-US" b="1" dirty="0">
                <a:solidFill>
                  <a:schemeClr val="tx2">
                    <a:lumMod val="60000"/>
                    <a:lumOff val="40000"/>
                  </a:schemeClr>
                </a:solidFill>
              </a:rPr>
              <a:t>Researchers</a:t>
            </a:r>
          </a:p>
          <a:p>
            <a:pPr marL="0" indent="0" algn="ctr">
              <a:buNone/>
            </a:pPr>
            <a:r>
              <a:rPr lang="en-US" b="1" dirty="0">
                <a:solidFill>
                  <a:schemeClr val="tx2">
                    <a:lumMod val="60000"/>
                    <a:lumOff val="40000"/>
                  </a:schemeClr>
                </a:solidFill>
              </a:rPr>
              <a:t>Respondents</a:t>
            </a:r>
          </a:p>
          <a:p>
            <a:pPr marL="0" indent="0" algn="ctr">
              <a:buNone/>
            </a:pPr>
            <a:r>
              <a:rPr lang="en-US" b="1" dirty="0">
                <a:solidFill>
                  <a:schemeClr val="tx2">
                    <a:lumMod val="60000"/>
                    <a:lumOff val="40000"/>
                  </a:schemeClr>
                </a:solidFill>
              </a:rPr>
              <a:t>Government</a:t>
            </a:r>
          </a:p>
          <a:p>
            <a:pPr marL="0" indent="0" algn="ctr">
              <a:buNone/>
            </a:pPr>
            <a:r>
              <a:rPr lang="en-US" b="1" dirty="0">
                <a:solidFill>
                  <a:schemeClr val="tx2">
                    <a:lumMod val="60000"/>
                    <a:lumOff val="40000"/>
                  </a:schemeClr>
                </a:solidFill>
              </a:rPr>
              <a:t>Academe </a:t>
            </a:r>
          </a:p>
          <a:p>
            <a:pPr marL="0" indent="0" algn="ctr">
              <a:buNone/>
            </a:pPr>
            <a:r>
              <a:rPr lang="en-US" b="1" dirty="0">
                <a:solidFill>
                  <a:schemeClr val="tx2">
                    <a:lumMod val="60000"/>
                    <a:lumOff val="40000"/>
                  </a:schemeClr>
                </a:solidFill>
              </a:rPr>
              <a:t>Society</a:t>
            </a:r>
          </a:p>
          <a:p>
            <a:pPr marL="0" indent="0" algn="ctr">
              <a:buNone/>
            </a:pPr>
            <a:r>
              <a:rPr lang="en-US" b="1" dirty="0">
                <a:solidFill>
                  <a:schemeClr val="tx2">
                    <a:lumMod val="60000"/>
                    <a:lumOff val="40000"/>
                  </a:schemeClr>
                </a:solidFill>
              </a:rPr>
              <a:t>Women </a:t>
            </a:r>
            <a:endParaRPr lang="en-US" dirty="0">
              <a:solidFill>
                <a:schemeClr val="tx2">
                  <a:lumMod val="60000"/>
                  <a:lumOff val="40000"/>
                </a:schemeClr>
              </a:solidFill>
            </a:endParaRPr>
          </a:p>
          <a:p>
            <a:pPr marL="0" indent="0" algn="ctr">
              <a:buNone/>
            </a:pPr>
            <a:r>
              <a:rPr lang="en-US" b="1" dirty="0">
                <a:solidFill>
                  <a:schemeClr val="tx2">
                    <a:lumMod val="60000"/>
                    <a:lumOff val="40000"/>
                  </a:schemeClr>
                </a:solidFill>
              </a:rPr>
              <a:t>Media</a:t>
            </a:r>
          </a:p>
          <a:p>
            <a:pPr marL="0" indent="0" algn="ctr">
              <a:buNone/>
            </a:pPr>
            <a:r>
              <a:rPr lang="en-US" b="1" dirty="0">
                <a:solidFill>
                  <a:schemeClr val="tx2">
                    <a:lumMod val="60000"/>
                    <a:lumOff val="40000"/>
                  </a:schemeClr>
                </a:solidFill>
              </a:rPr>
              <a:t>Future Researchers</a:t>
            </a:r>
          </a:p>
          <a:p>
            <a:pPr marL="0" indent="0">
              <a:buNone/>
            </a:pPr>
            <a:endParaRPr lang="en-PH" dirty="0">
              <a:solidFill>
                <a:srgbClr val="0070C0"/>
              </a:solidFill>
            </a:endParaRPr>
          </a:p>
        </p:txBody>
      </p:sp>
      <p:pic>
        <p:nvPicPr>
          <p:cNvPr id="4" name="Content Placeholder 3"/>
          <p:cNvPicPr>
            <a:picLocks noChangeAspect="1"/>
          </p:cNvPicPr>
          <p:nvPr/>
        </p:nvPicPr>
        <p:blipFill>
          <a:blip r:embed="rId2" cstate="print">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tretch>
            <a:fillRect/>
          </a:stretch>
        </p:blipFill>
        <p:spPr>
          <a:xfrm>
            <a:off x="3111797" y="1124743"/>
            <a:ext cx="1825332" cy="2281665"/>
          </a:xfrm>
          <a:prstGeom prst="rect">
            <a:avLst/>
          </a:prstGeom>
        </p:spPr>
      </p:pic>
      <p:pic>
        <p:nvPicPr>
          <p:cNvPr id="5" name="Content Placeholder 3"/>
          <p:cNvPicPr>
            <a:picLocks noChangeAspect="1"/>
          </p:cNvPicPr>
          <p:nvPr/>
        </p:nvPicPr>
        <p:blipFill>
          <a:blip r:embed="rId4">
            <a:extLst>
              <a:ext uri="{BEBA8EAE-BF5A-486C-A8C5-ECC9F3942E4B}">
                <a14:imgProps xmlns:a14="http://schemas.microsoft.com/office/drawing/2010/main">
                  <a14:imgLayer r:embed="rId5">
                    <a14:imgEffect>
                      <a14:artisticPencilGrayscale/>
                    </a14:imgEffect>
                  </a14:imgLayer>
                </a14:imgProps>
              </a:ext>
              <a:ext uri="{28A0092B-C50C-407E-A947-70E740481C1C}">
                <a14:useLocalDpi xmlns:a14="http://schemas.microsoft.com/office/drawing/2010/main" val="0"/>
              </a:ext>
            </a:extLst>
          </a:blip>
          <a:stretch>
            <a:fillRect/>
          </a:stretch>
        </p:blipFill>
        <p:spPr>
          <a:xfrm rot="21109608">
            <a:off x="611318" y="1392616"/>
            <a:ext cx="1823864" cy="1139915"/>
          </a:xfrm>
          <a:prstGeom prst="rect">
            <a:avLst/>
          </a:prstGeom>
        </p:spPr>
      </p:pic>
      <p:pic>
        <p:nvPicPr>
          <p:cNvPr id="6" name="Picture 5"/>
          <p:cNvPicPr>
            <a:picLocks noChangeAspect="1"/>
          </p:cNvPicPr>
          <p:nvPr/>
        </p:nvPicPr>
        <p:blipFill>
          <a:blip r:embed="rId6" cstate="print">
            <a:extLst>
              <a:ext uri="{BEBA8EAE-BF5A-486C-A8C5-ECC9F3942E4B}">
                <a14:imgProps xmlns:a14="http://schemas.microsoft.com/office/drawing/2010/main">
                  <a14:imgLayer r:embed="rId7">
                    <a14:imgEffect>
                      <a14:artisticPencilGrayscale/>
                    </a14:imgEffect>
                  </a14:imgLayer>
                </a14:imgProps>
              </a:ext>
              <a:ext uri="{28A0092B-C50C-407E-A947-70E740481C1C}">
                <a14:useLocalDpi xmlns:a14="http://schemas.microsoft.com/office/drawing/2010/main" val="0"/>
              </a:ext>
            </a:extLst>
          </a:blip>
          <a:stretch>
            <a:fillRect/>
          </a:stretch>
        </p:blipFill>
        <p:spPr>
          <a:xfrm>
            <a:off x="16221" y="3308700"/>
            <a:ext cx="2010350" cy="2010350"/>
          </a:xfrm>
          <a:prstGeom prst="rect">
            <a:avLst/>
          </a:prstGeom>
        </p:spPr>
      </p:pic>
      <p:pic>
        <p:nvPicPr>
          <p:cNvPr id="7" name="Picture 6"/>
          <p:cNvPicPr>
            <a:picLocks noChangeAspect="1"/>
          </p:cNvPicPr>
          <p:nvPr/>
        </p:nvPicPr>
        <p:blipFill>
          <a:blip r:embed="rId8">
            <a:extLst>
              <a:ext uri="{BEBA8EAE-BF5A-486C-A8C5-ECC9F3942E4B}">
                <a14:imgProps xmlns:a14="http://schemas.microsoft.com/office/drawing/2010/main">
                  <a14:imgLayer r:embed="rId9">
                    <a14:imgEffect>
                      <a14:artisticPencilGrayscale/>
                    </a14:imgEffect>
                  </a14:imgLayer>
                </a14:imgProps>
              </a:ext>
              <a:ext uri="{28A0092B-C50C-407E-A947-70E740481C1C}">
                <a14:useLocalDpi xmlns:a14="http://schemas.microsoft.com/office/drawing/2010/main" val="0"/>
              </a:ext>
            </a:extLst>
          </a:blip>
          <a:stretch>
            <a:fillRect/>
          </a:stretch>
        </p:blipFill>
        <p:spPr>
          <a:xfrm>
            <a:off x="1475656" y="5340545"/>
            <a:ext cx="2023273" cy="1517455"/>
          </a:xfrm>
          <a:prstGeom prst="rect">
            <a:avLst/>
          </a:prstGeom>
        </p:spPr>
      </p:pic>
      <p:pic>
        <p:nvPicPr>
          <p:cNvPr id="8" name="Picture 7"/>
          <p:cNvPicPr>
            <a:picLocks noChangeAspect="1"/>
          </p:cNvPicPr>
          <p:nvPr/>
        </p:nvPicPr>
        <p:blipFill rotWithShape="1">
          <a:blip r:embed="rId10">
            <a:duotone>
              <a:schemeClr val="accent1">
                <a:shade val="45000"/>
                <a:satMod val="135000"/>
              </a:schemeClr>
              <a:prstClr val="white"/>
            </a:duotone>
            <a:extLst>
              <a:ext uri="{BEBA8EAE-BF5A-486C-A8C5-ECC9F3942E4B}">
                <a14:imgProps xmlns:a14="http://schemas.microsoft.com/office/drawing/2010/main">
                  <a14:imgLayer r:embed="rId11">
                    <a14:imgEffect>
                      <a14:artisticPencilGrayscale/>
                    </a14:imgEffect>
                  </a14:imgLayer>
                </a14:imgProps>
              </a:ext>
              <a:ext uri="{28A0092B-C50C-407E-A947-70E740481C1C}">
                <a14:useLocalDpi xmlns:a14="http://schemas.microsoft.com/office/drawing/2010/main" val="0"/>
              </a:ext>
            </a:extLst>
          </a:blip>
          <a:srcRect l="17085" t="5478" r="15832"/>
          <a:stretch/>
        </p:blipFill>
        <p:spPr>
          <a:xfrm>
            <a:off x="1523250" y="2630345"/>
            <a:ext cx="2001259" cy="2819839"/>
          </a:xfrm>
          <a:prstGeom prst="rect">
            <a:avLst/>
          </a:prstGeom>
        </p:spPr>
      </p:pic>
      <p:pic>
        <p:nvPicPr>
          <p:cNvPr id="9" name="Picture 8"/>
          <p:cNvPicPr>
            <a:picLocks noChangeAspect="1"/>
          </p:cNvPicPr>
          <p:nvPr/>
        </p:nvPicPr>
        <p:blipFill>
          <a:blip r:embed="rId12">
            <a:extLst>
              <a:ext uri="{BEBA8EAE-BF5A-486C-A8C5-ECC9F3942E4B}">
                <a14:imgProps xmlns:a14="http://schemas.microsoft.com/office/drawing/2010/main">
                  <a14:imgLayer r:embed="rId13">
                    <a14:imgEffect>
                      <a14:artisticPencilGrayscale/>
                    </a14:imgEffect>
                  </a14:imgLayer>
                </a14:imgProps>
              </a:ext>
              <a:ext uri="{28A0092B-C50C-407E-A947-70E740481C1C}">
                <a14:useLocalDpi xmlns:a14="http://schemas.microsoft.com/office/drawing/2010/main" val="0"/>
              </a:ext>
            </a:extLst>
          </a:blip>
          <a:stretch>
            <a:fillRect/>
          </a:stretch>
        </p:blipFill>
        <p:spPr>
          <a:xfrm>
            <a:off x="3779912" y="3438278"/>
            <a:ext cx="1345917" cy="1751193"/>
          </a:xfrm>
          <a:prstGeom prst="rect">
            <a:avLst/>
          </a:prstGeom>
        </p:spPr>
      </p:pic>
      <p:pic>
        <p:nvPicPr>
          <p:cNvPr id="10" name="Picture 9"/>
          <p:cNvPicPr>
            <a:picLocks noChangeAspect="1"/>
          </p:cNvPicPr>
          <p:nvPr/>
        </p:nvPicPr>
        <p:blipFill>
          <a:blip r:embed="rId14">
            <a:extLst>
              <a:ext uri="{BEBA8EAE-BF5A-486C-A8C5-ECC9F3942E4B}">
                <a14:imgProps xmlns:a14="http://schemas.microsoft.com/office/drawing/2010/main">
                  <a14:imgLayer r:embed="rId15">
                    <a14:imgEffect>
                      <a14:artisticPencilGrayscale/>
                    </a14:imgEffect>
                  </a14:imgLayer>
                </a14:imgProps>
              </a:ext>
              <a:ext uri="{28A0092B-C50C-407E-A947-70E740481C1C}">
                <a14:useLocalDpi xmlns:a14="http://schemas.microsoft.com/office/drawing/2010/main" val="0"/>
              </a:ext>
            </a:extLst>
          </a:blip>
          <a:stretch>
            <a:fillRect/>
          </a:stretch>
        </p:blipFill>
        <p:spPr>
          <a:xfrm>
            <a:off x="3696673" y="5604603"/>
            <a:ext cx="2480911" cy="1260303"/>
          </a:xfrm>
          <a:prstGeom prst="rect">
            <a:avLst/>
          </a:prstGeom>
        </p:spPr>
      </p:pic>
    </p:spTree>
    <p:extLst>
      <p:ext uri="{BB962C8B-B14F-4D97-AF65-F5344CB8AC3E}">
        <p14:creationId xmlns:p14="http://schemas.microsoft.com/office/powerpoint/2010/main" val="3778498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203847" y="1670943"/>
            <a:ext cx="4752529" cy="1398017"/>
          </a:xfrm>
        </p:spPr>
        <p:txBody>
          <a:bodyPr>
            <a:noAutofit/>
          </a:bodyPr>
          <a:lstStyle/>
          <a:p>
            <a:pPr algn="r"/>
            <a:r>
              <a:rPr lang="en-PH" sz="5400" dirty="0" smtClean="0">
                <a:solidFill>
                  <a:schemeClr val="bg1"/>
                </a:solidFill>
                <a:effectLst>
                  <a:outerShdw blurRad="50800" dist="38100" dir="5400000" algn="t" rotWithShape="0">
                    <a:prstClr val="black">
                      <a:alpha val="40000"/>
                    </a:prstClr>
                  </a:outerShdw>
                </a:effectLst>
                <a:latin typeface="Arial Black" pitchFamily="34" charset="0"/>
              </a:rPr>
              <a:t>CHAPTER 3</a:t>
            </a:r>
            <a:endParaRPr lang="en-PH" sz="5400" dirty="0">
              <a:solidFill>
                <a:schemeClr val="bg1"/>
              </a:solidFill>
              <a:effectLst>
                <a:outerShdw blurRad="50800" dist="38100" dir="5400000" algn="t" rotWithShape="0">
                  <a:prstClr val="black">
                    <a:alpha val="40000"/>
                  </a:prstClr>
                </a:outerShdw>
              </a:effectLst>
              <a:latin typeface="Arial Black" pitchFamily="34" charset="0"/>
            </a:endParaRPr>
          </a:p>
        </p:txBody>
      </p:sp>
      <p:pic>
        <p:nvPicPr>
          <p:cNvPr id="18" name="Picture 17"/>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8506" y="3429000"/>
            <a:ext cx="1941837" cy="2912756"/>
          </a:xfrm>
          <a:prstGeom prst="rect">
            <a:avLst/>
          </a:prstGeom>
        </p:spPr>
      </p:pic>
      <p:pic>
        <p:nvPicPr>
          <p:cNvPr id="20" name="Picture 19"/>
          <p:cNvPicPr>
            <a:picLocks noChangeAspect="1"/>
          </p:cNvPicPr>
          <p:nvPr/>
        </p:nvPicPr>
        <p:blipFill rotWithShape="1">
          <a:blip r:embed="rId3">
            <a:grayscl/>
            <a:extLst>
              <a:ext uri="{28A0092B-C50C-407E-A947-70E740481C1C}">
                <a14:useLocalDpi xmlns:a14="http://schemas.microsoft.com/office/drawing/2010/main" val="0"/>
              </a:ext>
            </a:extLst>
          </a:blip>
          <a:srcRect l="17194" r="29624"/>
          <a:stretch/>
        </p:blipFill>
        <p:spPr>
          <a:xfrm>
            <a:off x="3689" y="84342"/>
            <a:ext cx="2072937" cy="2192530"/>
          </a:xfrm>
          <a:prstGeom prst="rect">
            <a:avLst/>
          </a:prstGeom>
        </p:spPr>
      </p:pic>
      <p:pic>
        <p:nvPicPr>
          <p:cNvPr id="23" name="Picture 22"/>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6886497" y="4084253"/>
            <a:ext cx="2257503" cy="2257503"/>
          </a:xfrm>
          <a:prstGeom prst="rect">
            <a:avLst/>
          </a:prstGeom>
        </p:spPr>
      </p:pic>
      <p:pic>
        <p:nvPicPr>
          <p:cNvPr id="25" name="Picture 24"/>
          <p:cNvPicPr>
            <a:picLocks noChangeAspect="1"/>
          </p:cNvPicPr>
          <p:nvPr/>
        </p:nvPicPr>
        <p:blipFill>
          <a:blip r:embed="rId5">
            <a:duotone>
              <a:prstClr val="black"/>
              <a:srgbClr val="FFCC00">
                <a:tint val="45000"/>
                <a:satMod val="400000"/>
              </a:srgbClr>
            </a:duotone>
            <a:extLst>
              <a:ext uri="{28A0092B-C50C-407E-A947-70E740481C1C}">
                <a14:useLocalDpi xmlns:a14="http://schemas.microsoft.com/office/drawing/2010/main" val="0"/>
              </a:ext>
            </a:extLst>
          </a:blip>
          <a:stretch>
            <a:fillRect/>
          </a:stretch>
        </p:blipFill>
        <p:spPr>
          <a:xfrm>
            <a:off x="2843808" y="4745472"/>
            <a:ext cx="3159145" cy="2112528"/>
          </a:xfrm>
          <a:prstGeom prst="rect">
            <a:avLst/>
          </a:prstGeom>
        </p:spPr>
      </p:pic>
    </p:spTree>
    <p:extLst>
      <p:ext uri="{BB962C8B-B14F-4D97-AF65-F5344CB8AC3E}">
        <p14:creationId xmlns:p14="http://schemas.microsoft.com/office/powerpoint/2010/main" val="41943851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260648"/>
            <a:ext cx="8229600" cy="1143000"/>
          </a:xfrm>
        </p:spPr>
        <p:txBody>
          <a:bodyPr>
            <a:noAutofit/>
          </a:bodyPr>
          <a:lstStyle/>
          <a:p>
            <a:r>
              <a:rPr lang="en-US" sz="4800" b="1" dirty="0" smtClean="0">
                <a:latin typeface="Arial Black" pitchFamily="34" charset="0"/>
              </a:rPr>
              <a:t/>
            </a:r>
            <a:br>
              <a:rPr lang="en-US" sz="4800" b="1" dirty="0" smtClean="0">
                <a:latin typeface="Arial Black" pitchFamily="34" charset="0"/>
              </a:rPr>
            </a:br>
            <a:r>
              <a:rPr lang="en-US" sz="4800" b="1" dirty="0" smtClean="0">
                <a:solidFill>
                  <a:srgbClr val="0070C0"/>
                </a:solidFill>
                <a:effectLst>
                  <a:outerShdw blurRad="50800" dist="38100" dir="5400000" algn="t" rotWithShape="0">
                    <a:prstClr val="black">
                      <a:alpha val="40000"/>
                    </a:prstClr>
                  </a:outerShdw>
                </a:effectLst>
                <a:latin typeface="Arial Black" pitchFamily="34" charset="0"/>
              </a:rPr>
              <a:t>RESEARCH </a:t>
            </a:r>
            <a:r>
              <a:rPr lang="en-US" sz="4800" b="1" dirty="0">
                <a:solidFill>
                  <a:srgbClr val="0070C0"/>
                </a:solidFill>
                <a:effectLst>
                  <a:outerShdw blurRad="50800" dist="38100" dir="5400000" algn="t" rotWithShape="0">
                    <a:prstClr val="black">
                      <a:alpha val="40000"/>
                    </a:prstClr>
                  </a:outerShdw>
                </a:effectLst>
                <a:latin typeface="Arial Black" pitchFamily="34" charset="0"/>
              </a:rPr>
              <a:t>DESIGN</a:t>
            </a:r>
            <a:br>
              <a:rPr lang="en-US" sz="4800" b="1" dirty="0">
                <a:solidFill>
                  <a:srgbClr val="0070C0"/>
                </a:solidFill>
                <a:effectLst>
                  <a:outerShdw blurRad="50800" dist="38100" dir="5400000" algn="t" rotWithShape="0">
                    <a:prstClr val="black">
                      <a:alpha val="40000"/>
                    </a:prstClr>
                  </a:outerShdw>
                </a:effectLst>
                <a:latin typeface="Arial Black" pitchFamily="34" charset="0"/>
              </a:rPr>
            </a:br>
            <a:endParaRPr lang="en-PH" sz="4800" dirty="0">
              <a:solidFill>
                <a:srgbClr val="0070C0"/>
              </a:solidFill>
              <a:effectLst>
                <a:outerShdw blurRad="50800" dist="38100" dir="5400000" algn="t" rotWithShape="0">
                  <a:prstClr val="black">
                    <a:alpha val="40000"/>
                  </a:prstClr>
                </a:outerShdw>
              </a:effectLst>
              <a:latin typeface="Arial Black" pitchFamily="34" charset="0"/>
            </a:endParaRPr>
          </a:p>
        </p:txBody>
      </p:sp>
      <p:sp>
        <p:nvSpPr>
          <p:cNvPr id="3" name="Content Placeholder 2"/>
          <p:cNvSpPr>
            <a:spLocks noGrp="1"/>
          </p:cNvSpPr>
          <p:nvPr>
            <p:ph idx="1"/>
          </p:nvPr>
        </p:nvSpPr>
        <p:spPr>
          <a:xfrm>
            <a:off x="2627784" y="1628800"/>
            <a:ext cx="6336704" cy="4525963"/>
          </a:xfrm>
        </p:spPr>
        <p:txBody>
          <a:bodyPr>
            <a:normAutofit/>
          </a:bodyPr>
          <a:lstStyle/>
          <a:p>
            <a:pPr marL="0" indent="0" algn="just">
              <a:buNone/>
            </a:pPr>
            <a:r>
              <a:rPr lang="en-US" b="1" i="1" dirty="0" smtClean="0">
                <a:solidFill>
                  <a:srgbClr val="FFCC00"/>
                </a:solidFill>
              </a:rPr>
              <a:t>QUALITATIVE RESEARCH </a:t>
            </a:r>
            <a:r>
              <a:rPr lang="en-US" b="1" i="1" dirty="0">
                <a:solidFill>
                  <a:srgbClr val="FFCC00"/>
                </a:solidFill>
              </a:rPr>
              <a:t>APPROACH </a:t>
            </a:r>
            <a:endParaRPr lang="en-US" b="1" i="1" dirty="0" smtClean="0">
              <a:solidFill>
                <a:srgbClr val="FFCC00"/>
              </a:solidFill>
            </a:endParaRPr>
          </a:p>
          <a:p>
            <a:pPr marL="0" indent="0" algn="ctr">
              <a:buNone/>
            </a:pPr>
            <a:r>
              <a:rPr lang="en-US" sz="3600" dirty="0" smtClean="0">
                <a:solidFill>
                  <a:schemeClr val="tx2">
                    <a:lumMod val="60000"/>
                    <a:lumOff val="40000"/>
                  </a:schemeClr>
                </a:solidFill>
              </a:rPr>
              <a:t>focused </a:t>
            </a:r>
            <a:r>
              <a:rPr lang="en-US" sz="3600" dirty="0">
                <a:solidFill>
                  <a:schemeClr val="tx2">
                    <a:lumMod val="60000"/>
                    <a:lumOff val="40000"/>
                  </a:schemeClr>
                </a:solidFill>
              </a:rPr>
              <a:t>on narrative that seeks to tell story of a certain person or group’s experiences, opinions, beliefs and perspective, in their own words (Kumar, 2011</a:t>
            </a:r>
            <a:r>
              <a:rPr lang="en-US" sz="3600" dirty="0" smtClean="0">
                <a:solidFill>
                  <a:schemeClr val="tx2">
                    <a:lumMod val="60000"/>
                    <a:lumOff val="40000"/>
                  </a:schemeClr>
                </a:solidFill>
              </a:rPr>
              <a:t>).</a:t>
            </a:r>
            <a:endParaRPr lang="en-US" sz="3600" dirty="0">
              <a:solidFill>
                <a:schemeClr val="tx2">
                  <a:lumMod val="60000"/>
                  <a:lumOff val="40000"/>
                </a:schemeClr>
              </a:solidFill>
            </a:endParaRPr>
          </a:p>
          <a:p>
            <a:endParaRPr lang="en-PH" sz="3600" dirty="0"/>
          </a:p>
        </p:txBody>
      </p:sp>
      <p:pic>
        <p:nvPicPr>
          <p:cNvPr id="4" name="Content Placeholder 1"/>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Lst>
          </a:blip>
          <a:stretch>
            <a:fillRect/>
          </a:stretch>
        </p:blipFill>
        <p:spPr>
          <a:xfrm flipH="1">
            <a:off x="-801782" y="1988840"/>
            <a:ext cx="3285550" cy="4893983"/>
          </a:xfrm>
          <a:prstGeom prst="rect">
            <a:avLst/>
          </a:prstGeom>
        </p:spPr>
      </p:pic>
    </p:spTree>
    <p:extLst>
      <p:ext uri="{BB962C8B-B14F-4D97-AF65-F5344CB8AC3E}">
        <p14:creationId xmlns:p14="http://schemas.microsoft.com/office/powerpoint/2010/main" val="35417549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Arial Black" pitchFamily="34" charset="0"/>
              </a:rPr>
              <a:t/>
            </a:r>
            <a:br>
              <a:rPr lang="en-US" b="1" dirty="0" smtClean="0">
                <a:latin typeface="Arial Black" pitchFamily="34" charset="0"/>
              </a:rPr>
            </a:br>
            <a:r>
              <a:rPr lang="en-US" sz="4000" b="1" dirty="0" smtClean="0">
                <a:solidFill>
                  <a:srgbClr val="0070C0"/>
                </a:solidFill>
                <a:effectLst>
                  <a:outerShdw blurRad="50800" dist="38100" dir="5400000" algn="t" rotWithShape="0">
                    <a:prstClr val="black">
                      <a:alpha val="40000"/>
                    </a:prstClr>
                  </a:outerShdw>
                </a:effectLst>
                <a:latin typeface="Arial Black" pitchFamily="34" charset="0"/>
              </a:rPr>
              <a:t>THE </a:t>
            </a:r>
            <a:r>
              <a:rPr lang="en-US" sz="4000" b="1" dirty="0">
                <a:solidFill>
                  <a:srgbClr val="0070C0"/>
                </a:solidFill>
                <a:effectLst>
                  <a:outerShdw blurRad="50800" dist="38100" dir="5400000" algn="t" rotWithShape="0">
                    <a:prstClr val="black">
                      <a:alpha val="40000"/>
                    </a:prstClr>
                  </a:outerShdw>
                </a:effectLst>
                <a:latin typeface="Arial Black" pitchFamily="34" charset="0"/>
              </a:rPr>
              <a:t>KEY INFORMANTS AND SELECTION TECHNIQUES</a:t>
            </a:r>
            <a:br>
              <a:rPr lang="en-US" sz="4000" b="1" dirty="0">
                <a:solidFill>
                  <a:srgbClr val="0070C0"/>
                </a:solidFill>
                <a:effectLst>
                  <a:outerShdw blurRad="50800" dist="38100" dir="5400000" algn="t" rotWithShape="0">
                    <a:prstClr val="black">
                      <a:alpha val="40000"/>
                    </a:prstClr>
                  </a:outerShdw>
                </a:effectLst>
                <a:latin typeface="Arial Black" pitchFamily="34" charset="0"/>
              </a:rPr>
            </a:br>
            <a:endParaRPr lang="en-PH" sz="4000" dirty="0">
              <a:solidFill>
                <a:srgbClr val="0070C0"/>
              </a:solidFill>
              <a:effectLst>
                <a:outerShdw blurRad="50800" dist="38100" dir="5400000" algn="t" rotWithShape="0">
                  <a:prstClr val="black">
                    <a:alpha val="40000"/>
                  </a:prstClr>
                </a:outerShdw>
              </a:effectLst>
              <a:latin typeface="Arial Black" pitchFamily="34" charset="0"/>
            </a:endParaRPr>
          </a:p>
        </p:txBody>
      </p:sp>
      <p:sp>
        <p:nvSpPr>
          <p:cNvPr id="3" name="Content Placeholder 2"/>
          <p:cNvSpPr>
            <a:spLocks noGrp="1"/>
          </p:cNvSpPr>
          <p:nvPr>
            <p:ph idx="1"/>
          </p:nvPr>
        </p:nvSpPr>
        <p:spPr>
          <a:xfrm>
            <a:off x="3419872" y="1484784"/>
            <a:ext cx="5194920" cy="4525963"/>
          </a:xfrm>
        </p:spPr>
        <p:txBody>
          <a:bodyPr>
            <a:normAutofit/>
          </a:bodyPr>
          <a:lstStyle/>
          <a:p>
            <a:pPr marL="0" indent="0" algn="ctr">
              <a:buNone/>
            </a:pPr>
            <a:endParaRPr lang="en-US" dirty="0" smtClean="0">
              <a:solidFill>
                <a:schemeClr val="tx2">
                  <a:lumMod val="60000"/>
                  <a:lumOff val="40000"/>
                </a:schemeClr>
              </a:solidFill>
            </a:endParaRPr>
          </a:p>
          <a:p>
            <a:pPr marL="0" indent="0" algn="ctr">
              <a:buNone/>
            </a:pPr>
            <a:r>
              <a:rPr lang="en-US" dirty="0" smtClean="0">
                <a:solidFill>
                  <a:schemeClr val="tx2">
                    <a:lumMod val="60000"/>
                    <a:lumOff val="40000"/>
                  </a:schemeClr>
                </a:solidFill>
              </a:rPr>
              <a:t>Among </a:t>
            </a:r>
            <a:r>
              <a:rPr lang="en-US" dirty="0">
                <a:solidFill>
                  <a:schemeClr val="tx2">
                    <a:lumMod val="60000"/>
                    <a:lumOff val="40000"/>
                  </a:schemeClr>
                </a:solidFill>
              </a:rPr>
              <a:t>the non-probability sampling techniques, the researchers will utilize the </a:t>
            </a:r>
            <a:r>
              <a:rPr lang="en-US" b="1" dirty="0">
                <a:solidFill>
                  <a:srgbClr val="FFCC00"/>
                </a:solidFill>
              </a:rPr>
              <a:t>purposive sampling </a:t>
            </a:r>
            <a:r>
              <a:rPr lang="en-US" dirty="0">
                <a:solidFill>
                  <a:schemeClr val="tx2">
                    <a:lumMod val="60000"/>
                    <a:lumOff val="40000"/>
                  </a:schemeClr>
                </a:solidFill>
              </a:rPr>
              <a:t>where the informants were chosen according to the researchers’ set of criteria. </a:t>
            </a:r>
          </a:p>
          <a:p>
            <a:endParaRPr lang="en-PH" sz="2800" dirty="0"/>
          </a:p>
        </p:txBody>
      </p:sp>
      <p:pic>
        <p:nvPicPr>
          <p:cNvPr id="4" name="Content Placeholder 1"/>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Lst>
          </a:blip>
          <a:stretch>
            <a:fillRect/>
          </a:stretch>
        </p:blipFill>
        <p:spPr>
          <a:xfrm flipH="1">
            <a:off x="-612576" y="2063409"/>
            <a:ext cx="3285550" cy="4893983"/>
          </a:xfrm>
          <a:prstGeom prst="rect">
            <a:avLst/>
          </a:prstGeom>
        </p:spPr>
      </p:pic>
    </p:spTree>
    <p:extLst>
      <p:ext uri="{BB962C8B-B14F-4D97-AF65-F5344CB8AC3E}">
        <p14:creationId xmlns:p14="http://schemas.microsoft.com/office/powerpoint/2010/main" val="535123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1259632" y="509999"/>
            <a:ext cx="6624736" cy="590465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PH" sz="5400" dirty="0" smtClean="0">
                <a:solidFill>
                  <a:srgbClr val="FFCC00"/>
                </a:solidFill>
                <a:effectLst>
                  <a:outerShdw blurRad="50800" dist="38100" dir="5400000" algn="t" rotWithShape="0">
                    <a:prstClr val="black">
                      <a:alpha val="40000"/>
                    </a:prstClr>
                  </a:outerShdw>
                </a:effectLst>
                <a:latin typeface="Arial Black" pitchFamily="34" charset="0"/>
              </a:rPr>
              <a:t>CRITERIA</a:t>
            </a:r>
            <a:endParaRPr lang="en-US" sz="5400" dirty="0" smtClean="0">
              <a:solidFill>
                <a:srgbClr val="FFCC00"/>
              </a:solidFill>
            </a:endParaRPr>
          </a:p>
          <a:p>
            <a:pPr>
              <a:buFont typeface="Wingdings" panose="05000000000000000000" pitchFamily="2" charset="2"/>
              <a:buChar char="ü"/>
            </a:pPr>
            <a:r>
              <a:rPr lang="en-US" sz="2800" dirty="0" smtClean="0">
                <a:solidFill>
                  <a:srgbClr val="0070C0"/>
                </a:solidFill>
              </a:rPr>
              <a:t>Must be a media practitioner/ personality</a:t>
            </a:r>
          </a:p>
          <a:p>
            <a:pPr marL="0" indent="0">
              <a:buNone/>
            </a:pPr>
            <a:endParaRPr lang="en-US" sz="2800" dirty="0" smtClean="0">
              <a:solidFill>
                <a:srgbClr val="0070C0"/>
              </a:solidFill>
            </a:endParaRPr>
          </a:p>
          <a:p>
            <a:pPr>
              <a:buFont typeface="Wingdings" panose="05000000000000000000" pitchFamily="2" charset="2"/>
              <a:buChar char="ü"/>
            </a:pPr>
            <a:r>
              <a:rPr lang="en-US" sz="2800" dirty="0" smtClean="0">
                <a:solidFill>
                  <a:srgbClr val="0070C0"/>
                </a:solidFill>
              </a:rPr>
              <a:t>Must be an advocate of women’s right</a:t>
            </a:r>
          </a:p>
          <a:p>
            <a:pPr>
              <a:buFont typeface="Wingdings" panose="05000000000000000000" pitchFamily="2" charset="2"/>
              <a:buChar char="ü"/>
            </a:pPr>
            <a:endParaRPr lang="en-US" sz="2800" dirty="0" smtClean="0">
              <a:solidFill>
                <a:srgbClr val="0070C0"/>
              </a:solidFill>
            </a:endParaRPr>
          </a:p>
          <a:p>
            <a:pPr>
              <a:buFont typeface="Wingdings" panose="05000000000000000000" pitchFamily="2" charset="2"/>
              <a:buChar char="ü"/>
            </a:pPr>
            <a:r>
              <a:rPr lang="en-US" sz="2800" dirty="0" smtClean="0">
                <a:solidFill>
                  <a:srgbClr val="0070C0"/>
                </a:solidFill>
              </a:rPr>
              <a:t>Must have contribution/s on anti-VAW in media </a:t>
            </a:r>
          </a:p>
          <a:p>
            <a:pPr>
              <a:buFont typeface="Wingdings" panose="05000000000000000000" pitchFamily="2" charset="2"/>
              <a:buChar char="ü"/>
            </a:pPr>
            <a:endParaRPr lang="en-US" sz="2800" dirty="0" smtClean="0">
              <a:solidFill>
                <a:srgbClr val="0070C0"/>
              </a:solidFill>
            </a:endParaRPr>
          </a:p>
          <a:p>
            <a:pPr>
              <a:buFont typeface="Wingdings" panose="05000000000000000000" pitchFamily="2" charset="2"/>
              <a:buChar char="ü"/>
            </a:pPr>
            <a:r>
              <a:rPr lang="en-US" sz="2800" dirty="0" smtClean="0">
                <a:solidFill>
                  <a:srgbClr val="0070C0"/>
                </a:solidFill>
              </a:rPr>
              <a:t>Must have at least 5years working experience in media </a:t>
            </a:r>
          </a:p>
          <a:p>
            <a:endParaRPr lang="en-PH" dirty="0"/>
          </a:p>
        </p:txBody>
      </p:sp>
    </p:spTree>
    <p:extLst>
      <p:ext uri="{BB962C8B-B14F-4D97-AF65-F5344CB8AC3E}">
        <p14:creationId xmlns:p14="http://schemas.microsoft.com/office/powerpoint/2010/main" val="257960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5616" y="260648"/>
            <a:ext cx="7848872" cy="5894115"/>
          </a:xfrm>
        </p:spPr>
        <p:txBody>
          <a:bodyPr>
            <a:normAutofit/>
          </a:bodyPr>
          <a:lstStyle/>
          <a:p>
            <a:pPr marL="0" indent="0" algn="ctr">
              <a:buNone/>
            </a:pPr>
            <a:r>
              <a:rPr lang="en-PH" sz="4000" dirty="0" smtClean="0">
                <a:solidFill>
                  <a:srgbClr val="FFCC00"/>
                </a:solidFill>
                <a:effectLst>
                  <a:outerShdw blurRad="50800" dist="38100" dir="5400000" algn="t" rotWithShape="0">
                    <a:prstClr val="black">
                      <a:alpha val="40000"/>
                    </a:prstClr>
                  </a:outerShdw>
                </a:effectLst>
                <a:latin typeface="Arial Black" pitchFamily="34" charset="0"/>
              </a:rPr>
              <a:t>TARGET PARTICIPANTS</a:t>
            </a:r>
            <a:endParaRPr lang="en-PH" sz="4000" dirty="0">
              <a:solidFill>
                <a:srgbClr val="FFCC00"/>
              </a:solidFill>
              <a:effectLst>
                <a:outerShdw blurRad="50800" dist="38100" dir="5400000" algn="t" rotWithShape="0">
                  <a:prstClr val="black">
                    <a:alpha val="40000"/>
                  </a:prstClr>
                </a:outerShdw>
              </a:effectLst>
              <a:latin typeface="Arial Black" pitchFamily="34" charset="0"/>
            </a:endParaRP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522312" y="1070606"/>
            <a:ext cx="1673424" cy="1673424"/>
          </a:xfrm>
          <a:prstGeom prst="rect">
            <a:avLst/>
          </a:prstGeom>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020272" y="1556793"/>
            <a:ext cx="1691823" cy="1584175"/>
          </a:xfrm>
          <a:prstGeom prst="rect">
            <a:avLst/>
          </a:prstGeom>
        </p:spPr>
      </p:pic>
      <p:pic>
        <p:nvPicPr>
          <p:cNvPr id="8" name="Picture 7"/>
          <p:cNvPicPr>
            <a:picLocks noChangeAspect="1"/>
          </p:cNvPicPr>
          <p:nvPr/>
        </p:nvPicPr>
        <p:blipFill rotWithShape="1">
          <a:blip r:embed="rId6">
            <a:grayscl/>
          </a:blip>
          <a:srcRect b="36056"/>
          <a:stretch/>
        </p:blipFill>
        <p:spPr>
          <a:xfrm>
            <a:off x="2843808" y="4637949"/>
            <a:ext cx="1870960" cy="1599363"/>
          </a:xfrm>
          <a:prstGeom prst="rect">
            <a:avLst/>
          </a:prstGeom>
        </p:spPr>
      </p:pic>
      <p:pic>
        <p:nvPicPr>
          <p:cNvPr id="9" name="Picture 8"/>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b="25391"/>
          <a:stretch/>
        </p:blipFill>
        <p:spPr>
          <a:xfrm>
            <a:off x="4698363" y="1140866"/>
            <a:ext cx="1739318" cy="1712070"/>
          </a:xfrm>
          <a:prstGeom prst="rect">
            <a:avLst/>
          </a:prstGeom>
        </p:spPr>
      </p:pic>
      <p:pic>
        <p:nvPicPr>
          <p:cNvPr id="10" name="Picture 9"/>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Lst>
          </a:blip>
          <a:srcRect l="21739" r="20756" b="28207"/>
          <a:stretch/>
        </p:blipFill>
        <p:spPr>
          <a:xfrm>
            <a:off x="4860032" y="3383880"/>
            <a:ext cx="1879905" cy="1629296"/>
          </a:xfrm>
          <a:prstGeom prst="rect">
            <a:avLst/>
          </a:prstGeom>
        </p:spPr>
      </p:pic>
      <p:pic>
        <p:nvPicPr>
          <p:cNvPr id="12" name="Picture 11"/>
          <p:cNvPicPr>
            <a:picLocks noChangeAspect="1"/>
          </p:cNvPicPr>
          <p:nvPr/>
        </p:nvPicPr>
        <p:blipFill rotWithShape="1">
          <a:blip r:embed="rId11">
            <a:extLst>
              <a:ext uri="{BEBA8EAE-BF5A-486C-A8C5-ECC9F3942E4B}">
                <a14:imgProps xmlns:a14="http://schemas.microsoft.com/office/drawing/2010/main">
                  <a14:imgLayer r:embed="rId12">
                    <a14:imgEffect>
                      <a14:saturation sat="0"/>
                    </a14:imgEffect>
                  </a14:imgLayer>
                </a14:imgProps>
              </a:ext>
            </a:extLst>
          </a:blip>
          <a:srcRect l="22594" r="29159" b="25655"/>
          <a:stretch/>
        </p:blipFill>
        <p:spPr>
          <a:xfrm>
            <a:off x="2534139" y="1907318"/>
            <a:ext cx="1821837" cy="1780850"/>
          </a:xfrm>
          <a:prstGeom prst="rect">
            <a:avLst/>
          </a:prstGeom>
        </p:spPr>
      </p:pic>
      <p:pic>
        <p:nvPicPr>
          <p:cNvPr id="14" name="Picture 13"/>
          <p:cNvPicPr>
            <a:picLocks noChangeAspect="1"/>
          </p:cNvPicPr>
          <p:nvPr/>
        </p:nvPicPr>
        <p:blipFill rotWithShape="1">
          <a:blip r:embed="rId13">
            <a:grayscl/>
          </a:blip>
          <a:srcRect l="7537" t="-1" b="37417"/>
          <a:stretch/>
        </p:blipFill>
        <p:spPr>
          <a:xfrm>
            <a:off x="364640" y="3917056"/>
            <a:ext cx="2047120" cy="1982769"/>
          </a:xfrm>
          <a:prstGeom prst="rect">
            <a:avLst/>
          </a:prstGeom>
        </p:spPr>
      </p:pic>
      <p:pic>
        <p:nvPicPr>
          <p:cNvPr id="15" name="Picture 14"/>
          <p:cNvPicPr>
            <a:picLocks noChangeAspect="1"/>
          </p:cNvPicPr>
          <p:nvPr/>
        </p:nvPicPr>
        <p:blipFill rotWithShape="1">
          <a:blip r:embed="rId14">
            <a:extLst>
              <a:ext uri="{BEBA8EAE-BF5A-486C-A8C5-ECC9F3942E4B}">
                <a14:imgProps xmlns:a14="http://schemas.microsoft.com/office/drawing/2010/main">
                  <a14:imgLayer r:embed="rId15">
                    <a14:imgEffect>
                      <a14:saturation sat="0"/>
                    </a14:imgEffect>
                  </a14:imgLayer>
                </a14:imgProps>
              </a:ext>
            </a:extLst>
          </a:blip>
          <a:srcRect b="15854"/>
          <a:stretch/>
        </p:blipFill>
        <p:spPr>
          <a:xfrm>
            <a:off x="7020272" y="4437112"/>
            <a:ext cx="1705406" cy="1772326"/>
          </a:xfrm>
          <a:prstGeom prst="rect">
            <a:avLst/>
          </a:prstGeom>
        </p:spPr>
      </p:pic>
    </p:spTree>
    <p:extLst>
      <p:ext uri="{BB962C8B-B14F-4D97-AF65-F5344CB8AC3E}">
        <p14:creationId xmlns:p14="http://schemas.microsoft.com/office/powerpoint/2010/main" val="10785340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sz="5300" b="1" dirty="0" smtClean="0">
                <a:solidFill>
                  <a:srgbClr val="0070C0"/>
                </a:solidFill>
                <a:effectLst>
                  <a:outerShdw blurRad="50800" dist="38100" dir="5400000" algn="t" rotWithShape="0">
                    <a:prstClr val="black">
                      <a:alpha val="40000"/>
                    </a:prstClr>
                  </a:outerShdw>
                </a:effectLst>
              </a:rPr>
              <a:t>SOURCES </a:t>
            </a:r>
            <a:r>
              <a:rPr lang="en-US" sz="5300" b="1" dirty="0">
                <a:solidFill>
                  <a:srgbClr val="0070C0"/>
                </a:solidFill>
                <a:effectLst>
                  <a:outerShdw blurRad="50800" dist="38100" dir="5400000" algn="t" rotWithShape="0">
                    <a:prstClr val="black">
                      <a:alpha val="40000"/>
                    </a:prstClr>
                  </a:outerShdw>
                </a:effectLst>
              </a:rPr>
              <a:t>OF DATA</a:t>
            </a:r>
            <a:br>
              <a:rPr lang="en-US" sz="5300" b="1" dirty="0">
                <a:solidFill>
                  <a:srgbClr val="0070C0"/>
                </a:solidFill>
                <a:effectLst>
                  <a:outerShdw blurRad="50800" dist="38100" dir="5400000" algn="t" rotWithShape="0">
                    <a:prstClr val="black">
                      <a:alpha val="40000"/>
                    </a:prstClr>
                  </a:outerShdw>
                </a:effectLst>
              </a:rPr>
            </a:br>
            <a:endParaRPr lang="en-PH" sz="5300" dirty="0">
              <a:solidFill>
                <a:srgbClr val="0070C0"/>
              </a:solidFill>
              <a:effectLst>
                <a:outerShdw blurRad="50800" dist="38100" dir="5400000" algn="t" rotWithShape="0">
                  <a:prstClr val="black">
                    <a:alpha val="40000"/>
                  </a:prstClr>
                </a:outerShdw>
              </a:effectLst>
            </a:endParaRPr>
          </a:p>
        </p:txBody>
      </p:sp>
      <p:sp>
        <p:nvSpPr>
          <p:cNvPr id="3" name="Content Placeholder 2"/>
          <p:cNvSpPr>
            <a:spLocks noGrp="1"/>
          </p:cNvSpPr>
          <p:nvPr>
            <p:ph idx="1"/>
          </p:nvPr>
        </p:nvSpPr>
        <p:spPr>
          <a:xfrm>
            <a:off x="683568" y="1628800"/>
            <a:ext cx="5112568" cy="4525963"/>
          </a:xfrm>
        </p:spPr>
        <p:txBody>
          <a:bodyPr>
            <a:normAutofit/>
          </a:bodyPr>
          <a:lstStyle/>
          <a:p>
            <a:pPr marL="0" indent="0" algn="ctr">
              <a:buNone/>
            </a:pPr>
            <a:r>
              <a:rPr lang="en-US" sz="3600" dirty="0" smtClean="0">
                <a:solidFill>
                  <a:schemeClr val="tx2">
                    <a:lumMod val="60000"/>
                    <a:lumOff val="40000"/>
                  </a:schemeClr>
                </a:solidFill>
              </a:rPr>
              <a:t>The </a:t>
            </a:r>
            <a:r>
              <a:rPr lang="en-US" sz="3600" dirty="0">
                <a:solidFill>
                  <a:schemeClr val="tx2">
                    <a:lumMod val="60000"/>
                    <a:lumOff val="40000"/>
                  </a:schemeClr>
                </a:solidFill>
              </a:rPr>
              <a:t>researchers will gather the primary data for the study through </a:t>
            </a:r>
            <a:r>
              <a:rPr lang="en-US" sz="3600" b="1" dirty="0">
                <a:solidFill>
                  <a:srgbClr val="FFCC00"/>
                </a:solidFill>
              </a:rPr>
              <a:t>interview</a:t>
            </a:r>
            <a:r>
              <a:rPr lang="en-US" sz="3600" b="1" dirty="0">
                <a:solidFill>
                  <a:schemeClr val="tx2">
                    <a:lumMod val="60000"/>
                    <a:lumOff val="40000"/>
                  </a:schemeClr>
                </a:solidFill>
              </a:rPr>
              <a:t> </a:t>
            </a:r>
            <a:r>
              <a:rPr lang="en-US" sz="3600" dirty="0">
                <a:solidFill>
                  <a:schemeClr val="tx2">
                    <a:lumMod val="60000"/>
                    <a:lumOff val="40000"/>
                  </a:schemeClr>
                </a:solidFill>
              </a:rPr>
              <a:t>to seek the participants’ opinion and beliefs towards Violence against Women (VAW).</a:t>
            </a:r>
          </a:p>
          <a:p>
            <a:pPr marL="0" indent="0" algn="ctr">
              <a:buNone/>
            </a:pPr>
            <a:endParaRPr lang="en-US" sz="3600" b="1" dirty="0"/>
          </a:p>
          <a:p>
            <a:endParaRPr lang="en-PH" dirty="0"/>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Lst>
          </a:blip>
          <a:stretch>
            <a:fillRect/>
          </a:stretch>
        </p:blipFill>
        <p:spPr>
          <a:xfrm>
            <a:off x="6049563" y="2111963"/>
            <a:ext cx="3767545" cy="4380866"/>
          </a:xfrm>
          <a:prstGeom prst="rect">
            <a:avLst/>
          </a:prstGeom>
        </p:spPr>
      </p:pic>
    </p:spTree>
    <p:extLst>
      <p:ext uri="{BB962C8B-B14F-4D97-AF65-F5344CB8AC3E}">
        <p14:creationId xmlns:p14="http://schemas.microsoft.com/office/powerpoint/2010/main" val="10334913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sz="5300" b="1" dirty="0" smtClean="0">
                <a:solidFill>
                  <a:srgbClr val="FFCC00"/>
                </a:solidFill>
                <a:effectLst>
                  <a:outerShdw blurRad="50800" dist="38100" dir="5400000" algn="t" rotWithShape="0">
                    <a:prstClr val="black">
                      <a:alpha val="40000"/>
                    </a:prstClr>
                  </a:outerShdw>
                </a:effectLst>
              </a:rPr>
              <a:t>INSTRUMENTATION</a:t>
            </a:r>
            <a:r>
              <a:rPr lang="en-US" b="1" dirty="0"/>
              <a:t/>
            </a:r>
            <a:br>
              <a:rPr lang="en-US" b="1" dirty="0"/>
            </a:br>
            <a:endParaRPr lang="en-PH" dirty="0"/>
          </a:p>
        </p:txBody>
      </p:sp>
      <p:sp>
        <p:nvSpPr>
          <p:cNvPr id="3" name="Content Placeholder 2"/>
          <p:cNvSpPr>
            <a:spLocks noGrp="1"/>
          </p:cNvSpPr>
          <p:nvPr>
            <p:ph idx="1"/>
          </p:nvPr>
        </p:nvSpPr>
        <p:spPr>
          <a:xfrm>
            <a:off x="1033264" y="1600200"/>
            <a:ext cx="7211144" cy="4525963"/>
          </a:xfrm>
        </p:spPr>
        <p:txBody>
          <a:bodyPr>
            <a:normAutofit/>
          </a:bodyPr>
          <a:lstStyle/>
          <a:p>
            <a:pPr marL="0" indent="0" algn="just">
              <a:buNone/>
            </a:pPr>
            <a:r>
              <a:rPr lang="en-US" dirty="0" smtClean="0">
                <a:solidFill>
                  <a:schemeClr val="tx2">
                    <a:lumMod val="60000"/>
                    <a:lumOff val="40000"/>
                  </a:schemeClr>
                </a:solidFill>
              </a:rPr>
              <a:t>The </a:t>
            </a:r>
            <a:r>
              <a:rPr lang="en-US" dirty="0">
                <a:solidFill>
                  <a:schemeClr val="tx2">
                    <a:lumMod val="60000"/>
                    <a:lumOff val="40000"/>
                  </a:schemeClr>
                </a:solidFill>
              </a:rPr>
              <a:t>primary data of this study will use an interview guide to provide initial information for the actual structured interview of its participants. The interview guide is essential in using partial time available in conducting the interview, building it organized and systematic (SAGE, 2004). </a:t>
            </a:r>
          </a:p>
          <a:p>
            <a:endParaRPr lang="en-PH" dirty="0"/>
          </a:p>
        </p:txBody>
      </p:sp>
    </p:spTree>
    <p:extLst>
      <p:ext uri="{BB962C8B-B14F-4D97-AF65-F5344CB8AC3E}">
        <p14:creationId xmlns:p14="http://schemas.microsoft.com/office/powerpoint/2010/main" val="34867760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solidFill>
                  <a:schemeClr val="bg1"/>
                </a:solidFill>
                <a:effectLst>
                  <a:outerShdw blurRad="50800" dist="38100" dir="5400000" algn="t" rotWithShape="0">
                    <a:prstClr val="black">
                      <a:alpha val="40000"/>
                    </a:prstClr>
                  </a:outerShdw>
                </a:effectLst>
                <a:latin typeface="Arial Black" pitchFamily="34" charset="0"/>
              </a:rPr>
              <a:t/>
            </a:r>
            <a:br>
              <a:rPr lang="en-US" sz="3600" b="1" dirty="0" smtClean="0">
                <a:solidFill>
                  <a:schemeClr val="bg1"/>
                </a:solidFill>
                <a:effectLst>
                  <a:outerShdw blurRad="50800" dist="38100" dir="5400000" algn="t" rotWithShape="0">
                    <a:prstClr val="black">
                      <a:alpha val="40000"/>
                    </a:prstClr>
                  </a:outerShdw>
                </a:effectLst>
                <a:latin typeface="Arial Black" pitchFamily="34" charset="0"/>
              </a:rPr>
            </a:br>
            <a:r>
              <a:rPr lang="en-US" sz="3600" b="1" dirty="0" smtClean="0">
                <a:solidFill>
                  <a:schemeClr val="bg1"/>
                </a:solidFill>
                <a:effectLst>
                  <a:outerShdw blurRad="50800" dist="38100" dir="5400000" algn="t" rotWithShape="0">
                    <a:prstClr val="black">
                      <a:alpha val="40000"/>
                    </a:prstClr>
                  </a:outerShdw>
                </a:effectLst>
                <a:latin typeface="Arial Black" pitchFamily="34" charset="0"/>
              </a:rPr>
              <a:t>ETHICAL </a:t>
            </a:r>
            <a:r>
              <a:rPr lang="en-US" sz="3600" b="1" dirty="0">
                <a:solidFill>
                  <a:schemeClr val="bg1"/>
                </a:solidFill>
                <a:effectLst>
                  <a:outerShdw blurRad="50800" dist="38100" dir="5400000" algn="t" rotWithShape="0">
                    <a:prstClr val="black">
                      <a:alpha val="40000"/>
                    </a:prstClr>
                  </a:outerShdw>
                </a:effectLst>
                <a:latin typeface="Arial Black" pitchFamily="34" charset="0"/>
              </a:rPr>
              <a:t>CONSIDERATIONS</a:t>
            </a:r>
            <a:br>
              <a:rPr lang="en-US" sz="3600" b="1" dirty="0">
                <a:solidFill>
                  <a:schemeClr val="bg1"/>
                </a:solidFill>
                <a:effectLst>
                  <a:outerShdw blurRad="50800" dist="38100" dir="5400000" algn="t" rotWithShape="0">
                    <a:prstClr val="black">
                      <a:alpha val="40000"/>
                    </a:prstClr>
                  </a:outerShdw>
                </a:effectLst>
                <a:latin typeface="Arial Black" pitchFamily="34" charset="0"/>
              </a:rPr>
            </a:br>
            <a:endParaRPr lang="en-PH" sz="3600" dirty="0">
              <a:solidFill>
                <a:schemeClr val="bg1"/>
              </a:solidFill>
              <a:effectLst>
                <a:outerShdw blurRad="50800" dist="38100" dir="5400000" algn="t" rotWithShape="0">
                  <a:prstClr val="black">
                    <a:alpha val="40000"/>
                  </a:prstClr>
                </a:outerShdw>
              </a:effectLst>
              <a:latin typeface="Arial Black" pitchFamily="34" charset="0"/>
            </a:endParaRPr>
          </a:p>
        </p:txBody>
      </p:sp>
      <p:sp>
        <p:nvSpPr>
          <p:cNvPr id="3" name="Content Placeholder 2"/>
          <p:cNvSpPr>
            <a:spLocks noGrp="1"/>
          </p:cNvSpPr>
          <p:nvPr>
            <p:ph idx="1"/>
          </p:nvPr>
        </p:nvSpPr>
        <p:spPr>
          <a:xfrm>
            <a:off x="457200" y="1340768"/>
            <a:ext cx="5698976" cy="5400600"/>
          </a:xfrm>
        </p:spPr>
        <p:txBody>
          <a:bodyPr>
            <a:normAutofit/>
          </a:bodyPr>
          <a:lstStyle/>
          <a:p>
            <a:pPr>
              <a:buFontTx/>
              <a:buChar char="-"/>
            </a:pPr>
            <a:r>
              <a:rPr lang="en-US" dirty="0" smtClean="0">
                <a:solidFill>
                  <a:srgbClr val="0070C0"/>
                </a:solidFill>
              </a:rPr>
              <a:t>the </a:t>
            </a:r>
            <a:r>
              <a:rPr lang="en-US" dirty="0">
                <a:solidFill>
                  <a:srgbClr val="0070C0"/>
                </a:solidFill>
              </a:rPr>
              <a:t>researchers will be using </a:t>
            </a:r>
            <a:r>
              <a:rPr lang="en-US" b="1" dirty="0">
                <a:solidFill>
                  <a:srgbClr val="FFCC00"/>
                </a:solidFill>
                <a:effectLst>
                  <a:outerShdw blurRad="50800" dist="38100" dir="5400000" algn="t" rotWithShape="0">
                    <a:prstClr val="black">
                      <a:alpha val="40000"/>
                    </a:prstClr>
                  </a:outerShdw>
                </a:effectLst>
              </a:rPr>
              <a:t>informed consent </a:t>
            </a:r>
            <a:r>
              <a:rPr lang="en-US" dirty="0">
                <a:solidFill>
                  <a:srgbClr val="0070C0"/>
                </a:solidFill>
              </a:rPr>
              <a:t>to certify that the participants agreed on the terms and conditions during the </a:t>
            </a:r>
            <a:r>
              <a:rPr lang="en-US" dirty="0" smtClean="0">
                <a:solidFill>
                  <a:srgbClr val="0070C0"/>
                </a:solidFill>
              </a:rPr>
              <a:t>interview</a:t>
            </a:r>
          </a:p>
          <a:p>
            <a:pPr>
              <a:buFontTx/>
              <a:buChar char="-"/>
            </a:pPr>
            <a:r>
              <a:rPr lang="en-US" dirty="0">
                <a:solidFill>
                  <a:srgbClr val="0070C0"/>
                </a:solidFill>
              </a:rPr>
              <a:t>information </a:t>
            </a:r>
            <a:r>
              <a:rPr lang="en-US" dirty="0" smtClean="0">
                <a:solidFill>
                  <a:srgbClr val="0070C0"/>
                </a:solidFill>
              </a:rPr>
              <a:t>during the interview  </a:t>
            </a:r>
            <a:r>
              <a:rPr lang="en-US" b="1" dirty="0">
                <a:solidFill>
                  <a:srgbClr val="FFCC00"/>
                </a:solidFill>
                <a:effectLst>
                  <a:outerShdw blurRad="50800" dist="38100" dir="5400000" algn="t" rotWithShape="0">
                    <a:prstClr val="black">
                      <a:alpha val="40000"/>
                    </a:prstClr>
                  </a:outerShdw>
                </a:effectLst>
              </a:rPr>
              <a:t>strictly confidential</a:t>
            </a:r>
            <a:endParaRPr lang="en-US" dirty="0">
              <a:solidFill>
                <a:srgbClr val="FFCC00"/>
              </a:solidFill>
              <a:effectLst>
                <a:outerShdw blurRad="50800" dist="38100" dir="5400000" algn="t" rotWithShape="0">
                  <a:prstClr val="black">
                    <a:alpha val="40000"/>
                  </a:prstClr>
                </a:outerShdw>
              </a:effectLst>
            </a:endParaRPr>
          </a:p>
          <a:p>
            <a:pPr marL="360363" indent="-360363">
              <a:buNone/>
            </a:pPr>
            <a:r>
              <a:rPr lang="en-US" dirty="0" smtClean="0">
                <a:solidFill>
                  <a:srgbClr val="0070C0"/>
                </a:solidFill>
              </a:rPr>
              <a:t>-  the </a:t>
            </a:r>
            <a:r>
              <a:rPr lang="en-US" dirty="0">
                <a:solidFill>
                  <a:srgbClr val="0070C0"/>
                </a:solidFill>
              </a:rPr>
              <a:t>information on the </a:t>
            </a:r>
            <a:r>
              <a:rPr lang="en-US" dirty="0" smtClean="0">
                <a:solidFill>
                  <a:srgbClr val="0070C0"/>
                </a:solidFill>
              </a:rPr>
              <a:t>interview will </a:t>
            </a:r>
            <a:r>
              <a:rPr lang="en-US" dirty="0">
                <a:solidFill>
                  <a:srgbClr val="0070C0"/>
                </a:solidFill>
              </a:rPr>
              <a:t>only be used </a:t>
            </a:r>
            <a:r>
              <a:rPr lang="en-US" dirty="0" smtClean="0">
                <a:solidFill>
                  <a:srgbClr val="0070C0"/>
                </a:solidFill>
              </a:rPr>
              <a:t>for </a:t>
            </a:r>
            <a:r>
              <a:rPr lang="en-US" b="1" dirty="0" smtClean="0">
                <a:solidFill>
                  <a:srgbClr val="FFCC00"/>
                </a:solidFill>
                <a:effectLst>
                  <a:outerShdw blurRad="38100" dist="38100" dir="2700000" algn="tl">
                    <a:srgbClr val="000000">
                      <a:alpha val="43137"/>
                    </a:srgbClr>
                  </a:outerShdw>
                </a:effectLst>
              </a:rPr>
              <a:t>research purposes </a:t>
            </a:r>
            <a:r>
              <a:rPr lang="en-US" b="1" dirty="0">
                <a:solidFill>
                  <a:srgbClr val="FFCC00"/>
                </a:solidFill>
                <a:effectLst>
                  <a:outerShdw blurRad="38100" dist="38100" dir="2700000" algn="tl">
                    <a:srgbClr val="000000">
                      <a:alpha val="43137"/>
                    </a:srgbClr>
                  </a:outerShdw>
                </a:effectLst>
              </a:rPr>
              <a:t>only</a:t>
            </a:r>
            <a:endParaRPr lang="en-PH" b="1" dirty="0">
              <a:solidFill>
                <a:srgbClr val="FFCC00"/>
              </a:solidFill>
              <a:effectLst>
                <a:outerShdw blurRad="38100" dist="38100" dir="2700000" algn="tl">
                  <a:srgbClr val="000000">
                    <a:alpha val="43137"/>
                  </a:srgbClr>
                </a:outerShdw>
              </a:effectLst>
            </a:endParaRPr>
          </a:p>
          <a:p>
            <a:pPr marL="0" indent="0">
              <a:buNone/>
            </a:pPr>
            <a:endParaRPr lang="en-PH" dirty="0">
              <a:solidFill>
                <a:srgbClr val="FFCC00"/>
              </a:solidFill>
              <a:effectLst>
                <a:outerShdw blurRad="50800" dist="38100" dir="5400000" algn="t" rotWithShape="0">
                  <a:prstClr val="black">
                    <a:alpha val="40000"/>
                  </a:prstClr>
                </a:outerShdw>
              </a:effectLst>
            </a:endParaRP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Lst>
          </a:blip>
          <a:stretch>
            <a:fillRect/>
          </a:stretch>
        </p:blipFill>
        <p:spPr>
          <a:xfrm>
            <a:off x="6025802" y="2060848"/>
            <a:ext cx="3118198" cy="4917725"/>
          </a:xfrm>
          <a:prstGeom prst="rect">
            <a:avLst/>
          </a:prstGeom>
        </p:spPr>
      </p:pic>
    </p:spTree>
    <p:extLst>
      <p:ext uri="{BB962C8B-B14F-4D97-AF65-F5344CB8AC3E}">
        <p14:creationId xmlns:p14="http://schemas.microsoft.com/office/powerpoint/2010/main" val="14893851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solidFill>
                  <a:srgbClr val="FFCC00"/>
                </a:solidFill>
                <a:effectLst>
                  <a:outerShdw blurRad="50800" dist="38100" dir="5400000" algn="t" rotWithShape="0">
                    <a:prstClr val="black">
                      <a:alpha val="40000"/>
                    </a:prstClr>
                  </a:outerShdw>
                </a:effectLst>
                <a:latin typeface="Arial Black" pitchFamily="34" charset="0"/>
              </a:rPr>
              <a:t>INTRODUCTION</a:t>
            </a:r>
            <a:endParaRPr lang="en-PH" dirty="0">
              <a:solidFill>
                <a:srgbClr val="FFCC00"/>
              </a:solidFill>
              <a:effectLst>
                <a:outerShdw blurRad="50800" dist="38100" dir="5400000" algn="t" rotWithShape="0">
                  <a:prstClr val="black">
                    <a:alpha val="40000"/>
                  </a:prstClr>
                </a:outerShdw>
              </a:effectLst>
              <a:latin typeface="Arial Black" pitchFamily="34" charset="0"/>
            </a:endParaRPr>
          </a:p>
        </p:txBody>
      </p:sp>
      <p:pic>
        <p:nvPicPr>
          <p:cNvPr id="4" name="Picture 3"/>
          <p:cNvPicPr>
            <a:picLocks noChangeAspect="1"/>
          </p:cNvPicPr>
          <p:nvPr/>
        </p:nvPicPr>
        <p:blipFill>
          <a:blip r:embed="rId2">
            <a:grayscl/>
            <a:extLst>
              <a:ext uri="{28A0092B-C50C-407E-A947-70E740481C1C}">
                <a14:useLocalDpi xmlns:a14="http://schemas.microsoft.com/office/drawing/2010/main" val="0"/>
              </a:ext>
            </a:extLst>
          </a:blip>
          <a:stretch>
            <a:fillRect/>
          </a:stretch>
        </p:blipFill>
        <p:spPr>
          <a:xfrm>
            <a:off x="2618206" y="4023298"/>
            <a:ext cx="3921824" cy="2610814"/>
          </a:xfrm>
          <a:prstGeom prst="rect">
            <a:avLst/>
          </a:prstGeom>
          <a:ln>
            <a:noFill/>
          </a:ln>
          <a:effectLst>
            <a:outerShdw blurRad="292100" dist="139700" dir="2700000" algn="tl" rotWithShape="0">
              <a:srgbClr val="333333">
                <a:alpha val="65000"/>
              </a:srgbClr>
            </a:outerShdw>
          </a:effectLst>
        </p:spPr>
      </p:pic>
      <p:sp>
        <p:nvSpPr>
          <p:cNvPr id="3" name="Content Placeholder 2"/>
          <p:cNvSpPr>
            <a:spLocks noGrp="1"/>
          </p:cNvSpPr>
          <p:nvPr>
            <p:ph idx="1"/>
          </p:nvPr>
        </p:nvSpPr>
        <p:spPr>
          <a:xfrm>
            <a:off x="1523184" y="1412776"/>
            <a:ext cx="6131024" cy="4525963"/>
          </a:xfrm>
        </p:spPr>
        <p:txBody>
          <a:bodyPr>
            <a:normAutofit/>
          </a:bodyPr>
          <a:lstStyle/>
          <a:p>
            <a:pPr marL="0" indent="0" algn="ctr">
              <a:buNone/>
            </a:pPr>
            <a:r>
              <a:rPr lang="en-US" sz="2800" i="1" dirty="0">
                <a:solidFill>
                  <a:srgbClr val="0070C0"/>
                </a:solidFill>
              </a:rPr>
              <a:t>Violence against Women is any act of gender-based violence that results harm physically, sexually or psychologically or women </a:t>
            </a:r>
            <a:r>
              <a:rPr lang="en-US" sz="2800" i="1" dirty="0" smtClean="0">
                <a:solidFill>
                  <a:srgbClr val="0070C0"/>
                </a:solidFill>
              </a:rPr>
              <a:t>suffering</a:t>
            </a:r>
          </a:p>
          <a:p>
            <a:pPr marL="0" indent="0" algn="ctr">
              <a:buNone/>
            </a:pPr>
            <a:r>
              <a:rPr lang="en-US" sz="2800" dirty="0" smtClean="0">
                <a:solidFill>
                  <a:srgbClr val="0070C0"/>
                </a:solidFill>
              </a:rPr>
              <a:t>(UN Development </a:t>
            </a:r>
            <a:r>
              <a:rPr lang="en-US" sz="2800" dirty="0" smtClean="0">
                <a:solidFill>
                  <a:srgbClr val="0070C0"/>
                </a:solidFill>
              </a:rPr>
              <a:t>Programme</a:t>
            </a:r>
            <a:r>
              <a:rPr lang="en-US" sz="2800" dirty="0" smtClean="0">
                <a:solidFill>
                  <a:srgbClr val="0070C0"/>
                </a:solidFill>
              </a:rPr>
              <a:t>, n.d) </a:t>
            </a:r>
            <a:endParaRPr lang="en-PH" sz="2800" dirty="0">
              <a:solidFill>
                <a:srgbClr val="0070C0"/>
              </a:solidFill>
            </a:endParaRPr>
          </a:p>
        </p:txBody>
      </p:sp>
    </p:spTree>
    <p:extLst>
      <p:ext uri="{BB962C8B-B14F-4D97-AF65-F5344CB8AC3E}">
        <p14:creationId xmlns:p14="http://schemas.microsoft.com/office/powerpoint/2010/main" val="37849292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CC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7544" y="2718048"/>
            <a:ext cx="8229600" cy="1143000"/>
          </a:xfrm>
        </p:spPr>
        <p:txBody>
          <a:bodyPr>
            <a:noAutofit/>
          </a:bodyPr>
          <a:lstStyle/>
          <a:p>
            <a:r>
              <a:rPr lang="en-PH" sz="7200" dirty="0" smtClean="0">
                <a:solidFill>
                  <a:schemeClr val="bg1"/>
                </a:solidFill>
                <a:effectLst>
                  <a:outerShdw blurRad="50800" dist="38100" dir="5400000" algn="t" rotWithShape="0">
                    <a:prstClr val="black">
                      <a:alpha val="40000"/>
                    </a:prstClr>
                  </a:outerShdw>
                </a:effectLst>
                <a:latin typeface="Arial Black" pitchFamily="34" charset="0"/>
              </a:rPr>
              <a:t>GOD BLESS</a:t>
            </a:r>
            <a:endParaRPr lang="en-PH" sz="7200" dirty="0">
              <a:solidFill>
                <a:schemeClr val="bg1"/>
              </a:solidFill>
              <a:effectLst>
                <a:outerShdw blurRad="50800" dist="38100" dir="5400000" algn="t" rotWithShape="0">
                  <a:prstClr val="black">
                    <a:alpha val="40000"/>
                  </a:prstClr>
                </a:outerShdw>
              </a:effectLst>
              <a:latin typeface="Arial Black" pitchFamily="34" charset="0"/>
            </a:endParaRPr>
          </a:p>
        </p:txBody>
      </p:sp>
    </p:spTree>
    <p:extLst>
      <p:ext uri="{BB962C8B-B14F-4D97-AF65-F5344CB8AC3E}">
        <p14:creationId xmlns:p14="http://schemas.microsoft.com/office/powerpoint/2010/main" val="1252499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1560" y="1021627"/>
            <a:ext cx="8229600" cy="1143000"/>
          </a:xfrm>
        </p:spPr>
        <p:txBody>
          <a:bodyPr>
            <a:normAutofit fontScale="90000"/>
          </a:bodyPr>
          <a:lstStyle/>
          <a:p>
            <a:r>
              <a:rPr lang="en-PH" dirty="0">
                <a:solidFill>
                  <a:srgbClr val="FFCC00"/>
                </a:solidFill>
                <a:effectLst>
                  <a:outerShdw blurRad="50800" dist="38100" dir="5400000" algn="t" rotWithShape="0">
                    <a:prstClr val="black">
                      <a:alpha val="40000"/>
                    </a:prstClr>
                  </a:outerShdw>
                </a:effectLst>
                <a:latin typeface="Arial Black" pitchFamily="34" charset="0"/>
              </a:rPr>
              <a:t>1</a:t>
            </a:r>
            <a:r>
              <a:rPr lang="en-PH" dirty="0" smtClean="0">
                <a:solidFill>
                  <a:schemeClr val="bg1"/>
                </a:solidFill>
                <a:effectLst>
                  <a:outerShdw blurRad="50800" dist="38100" dir="5400000" algn="t" rotWithShape="0">
                    <a:prstClr val="black">
                      <a:alpha val="40000"/>
                    </a:prstClr>
                  </a:outerShdw>
                </a:effectLst>
                <a:latin typeface="Arial Black" pitchFamily="34" charset="0"/>
              </a:rPr>
              <a:t> in every </a:t>
            </a:r>
            <a:r>
              <a:rPr lang="en-PH" dirty="0" smtClean="0">
                <a:solidFill>
                  <a:srgbClr val="FFCC00"/>
                </a:solidFill>
                <a:effectLst>
                  <a:outerShdw blurRad="50800" dist="38100" dir="5400000" algn="t" rotWithShape="0">
                    <a:prstClr val="black">
                      <a:alpha val="40000"/>
                    </a:prstClr>
                  </a:outerShdw>
                </a:effectLst>
                <a:latin typeface="Arial Black" pitchFamily="34" charset="0"/>
              </a:rPr>
              <a:t>4 </a:t>
            </a:r>
            <a:r>
              <a:rPr lang="en-PH" dirty="0" smtClean="0">
                <a:solidFill>
                  <a:schemeClr val="bg1"/>
                </a:solidFill>
                <a:effectLst>
                  <a:outerShdw blurRad="50800" dist="38100" dir="5400000" algn="t" rotWithShape="0">
                    <a:prstClr val="black">
                      <a:alpha val="40000"/>
                    </a:prstClr>
                  </a:outerShdw>
                </a:effectLst>
                <a:latin typeface="Arial Black" pitchFamily="34" charset="0"/>
              </a:rPr>
              <a:t>women experience violence in her lifetime</a:t>
            </a:r>
            <a:endParaRPr lang="en-PH" dirty="0">
              <a:solidFill>
                <a:schemeClr val="bg1"/>
              </a:solidFill>
              <a:effectLst>
                <a:outerShdw blurRad="50800" dist="38100" dir="5400000" algn="t" rotWithShape="0">
                  <a:prstClr val="black">
                    <a:alpha val="40000"/>
                  </a:prstClr>
                </a:outerShdw>
              </a:effectLst>
              <a:latin typeface="Arial Black" pitchFamily="34" charset="0"/>
            </a:endParaRPr>
          </a:p>
        </p:txBody>
      </p:sp>
      <p:pic>
        <p:nvPicPr>
          <p:cNvPr id="4" name="Content Placeholder 3"/>
          <p:cNvPicPr>
            <a:picLocks noGrp="1" noChangeAspect="1"/>
          </p:cNvPicPr>
          <p:nvPr>
            <p:ph idx="1"/>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backgroundRemoval t="600" b="100000" l="0" r="100000">
                        <a14:foregroundMark x1="50800" y1="27800" x2="50200" y2="24800"/>
                      </a14:backgroundRemoval>
                    </a14:imgEffect>
                  </a14:imgLayer>
                </a14:imgProps>
              </a:ext>
              <a:ext uri="{28A0092B-C50C-407E-A947-70E740481C1C}">
                <a14:useLocalDpi xmlns:a14="http://schemas.microsoft.com/office/drawing/2010/main" val="0"/>
              </a:ext>
            </a:extLst>
          </a:blip>
          <a:stretch>
            <a:fillRect/>
          </a:stretch>
        </p:blipFill>
        <p:spPr>
          <a:xfrm>
            <a:off x="3675037" y="2223817"/>
            <a:ext cx="3633267" cy="3633267"/>
          </a:xfrm>
          <a:effectLst>
            <a:outerShdw blurRad="50800" dist="38100" dir="10800000" algn="r" rotWithShape="0">
              <a:prstClr val="black">
                <a:alpha val="40000"/>
              </a:prstClr>
            </a:outerShdw>
          </a:effectLst>
        </p:spPr>
      </p:pic>
      <p:pic>
        <p:nvPicPr>
          <p:cNvPr id="5" name="Content Placeholder 3"/>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backgroundRemoval t="600" b="100000" l="0" r="100000">
                        <a14:foregroundMark x1="50800" y1="27800" x2="50200" y2="24800"/>
                      </a14:backgroundRemoval>
                    </a14:imgEffect>
                  </a14:imgLayer>
                </a14:imgProps>
              </a:ext>
              <a:ext uri="{28A0092B-C50C-407E-A947-70E740481C1C}">
                <a14:useLocalDpi xmlns:a14="http://schemas.microsoft.com/office/drawing/2010/main" val="0"/>
              </a:ext>
            </a:extLst>
          </a:blip>
          <a:stretch>
            <a:fillRect/>
          </a:stretch>
        </p:blipFill>
        <p:spPr>
          <a:xfrm>
            <a:off x="-52946" y="2185654"/>
            <a:ext cx="3633267" cy="3633267"/>
          </a:xfrm>
          <a:prstGeom prst="rect">
            <a:avLst/>
          </a:prstGeom>
          <a:effectLst>
            <a:outerShdw blurRad="50800" dist="38100" dir="10800000" algn="r" rotWithShape="0">
              <a:prstClr val="black">
                <a:alpha val="40000"/>
              </a:prstClr>
            </a:outerShdw>
          </a:effectLst>
        </p:spPr>
      </p:pic>
      <p:pic>
        <p:nvPicPr>
          <p:cNvPr id="6" name="Content Placeholder 3"/>
          <p:cNvPicPr>
            <a:picLocks noChangeAspect="1"/>
          </p:cNvPicPr>
          <p:nvPr/>
        </p:nvPicPr>
        <p:blipFill>
          <a:blip r:embed="rId2">
            <a:duotone>
              <a:schemeClr val="accent4">
                <a:shade val="45000"/>
                <a:satMod val="135000"/>
              </a:schemeClr>
              <a:prstClr val="white"/>
            </a:duotone>
            <a:extLst>
              <a:ext uri="{BEBA8EAE-BF5A-486C-A8C5-ECC9F3942E4B}">
                <a14:imgProps xmlns:a14="http://schemas.microsoft.com/office/drawing/2010/main">
                  <a14:imgLayer r:embed="rId3">
                    <a14:imgEffect>
                      <a14:backgroundRemoval t="600" b="100000" l="0" r="100000">
                        <a14:foregroundMark x1="50800" y1="27800" x2="50200" y2="24800"/>
                      </a14:backgroundRemoval>
                    </a14:imgEffect>
                  </a14:imgLayer>
                </a14:imgProps>
              </a:ext>
              <a:ext uri="{28A0092B-C50C-407E-A947-70E740481C1C}">
                <a14:useLocalDpi xmlns:a14="http://schemas.microsoft.com/office/drawing/2010/main" val="0"/>
              </a:ext>
            </a:extLst>
          </a:blip>
          <a:stretch>
            <a:fillRect/>
          </a:stretch>
        </p:blipFill>
        <p:spPr>
          <a:xfrm>
            <a:off x="5547245" y="2263371"/>
            <a:ext cx="3633267" cy="3633267"/>
          </a:xfrm>
          <a:prstGeom prst="rect">
            <a:avLst/>
          </a:prstGeom>
          <a:effectLst>
            <a:outerShdw blurRad="50800" dist="38100" dir="10800000" algn="r" rotWithShape="0">
              <a:prstClr val="black">
                <a:alpha val="40000"/>
              </a:prstClr>
            </a:outerShdw>
          </a:effectLst>
        </p:spPr>
      </p:pic>
      <p:pic>
        <p:nvPicPr>
          <p:cNvPr id="7"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600" b="100000" l="0" r="100000">
                        <a14:foregroundMark x1="50800" y1="27800" x2="50200" y2="24800"/>
                      </a14:backgroundRemoval>
                    </a14:imgEffect>
                  </a14:imgLayer>
                </a14:imgProps>
              </a:ext>
              <a:ext uri="{28A0092B-C50C-407E-A947-70E740481C1C}">
                <a14:useLocalDpi xmlns:a14="http://schemas.microsoft.com/office/drawing/2010/main" val="0"/>
              </a:ext>
            </a:extLst>
          </a:blip>
          <a:stretch>
            <a:fillRect/>
          </a:stretch>
        </p:blipFill>
        <p:spPr>
          <a:xfrm>
            <a:off x="1763688" y="2204864"/>
            <a:ext cx="3633267" cy="3633267"/>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37384627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solidFill>
                  <a:srgbClr val="0070C0"/>
                </a:solidFill>
                <a:effectLst>
                  <a:outerShdw blurRad="50800" dist="38100" dir="5400000" algn="t" rotWithShape="0">
                    <a:prstClr val="black">
                      <a:alpha val="40000"/>
                    </a:prstClr>
                  </a:outerShdw>
                </a:effectLst>
                <a:latin typeface="Arial Black" pitchFamily="34" charset="0"/>
              </a:rPr>
              <a:t>In Philippines</a:t>
            </a:r>
            <a:endParaRPr lang="en-PH" dirty="0">
              <a:solidFill>
                <a:srgbClr val="0070C0"/>
              </a:solidFill>
              <a:effectLst>
                <a:outerShdw blurRad="50800" dist="38100" dir="5400000" algn="t" rotWithShape="0">
                  <a:prstClr val="black">
                    <a:alpha val="40000"/>
                  </a:prstClr>
                </a:outerShdw>
              </a:effectLst>
              <a:latin typeface="Arial Black" pitchFamily="34" charset="0"/>
            </a:endParaRPr>
          </a:p>
        </p:txBody>
      </p:sp>
      <p:sp>
        <p:nvSpPr>
          <p:cNvPr id="3" name="Content Placeholder 2"/>
          <p:cNvSpPr>
            <a:spLocks noGrp="1"/>
          </p:cNvSpPr>
          <p:nvPr>
            <p:ph idx="1"/>
          </p:nvPr>
        </p:nvSpPr>
        <p:spPr>
          <a:xfrm>
            <a:off x="457200" y="1600200"/>
            <a:ext cx="8229600" cy="4853136"/>
          </a:xfrm>
        </p:spPr>
        <p:txBody>
          <a:bodyPr>
            <a:normAutofit/>
          </a:bodyPr>
          <a:lstStyle/>
          <a:p>
            <a:pPr marL="0" indent="0" algn="ctr">
              <a:buNone/>
            </a:pPr>
            <a:r>
              <a:rPr lang="en-PH" i="1" dirty="0" smtClean="0">
                <a:solidFill>
                  <a:schemeClr val="tx2">
                    <a:lumMod val="60000"/>
                    <a:lumOff val="40000"/>
                  </a:schemeClr>
                </a:solidFill>
              </a:rPr>
              <a:t>Philippine National Police, 2016 </a:t>
            </a:r>
          </a:p>
          <a:p>
            <a:pPr marL="0" indent="0" algn="ctr">
              <a:buNone/>
            </a:pPr>
            <a:r>
              <a:rPr lang="en-PH" i="1" dirty="0" smtClean="0">
                <a:solidFill>
                  <a:schemeClr val="tx2">
                    <a:lumMod val="60000"/>
                    <a:lumOff val="40000"/>
                  </a:schemeClr>
                </a:solidFill>
              </a:rPr>
              <a:t>Rape Cases and Violence on Women’s Right</a:t>
            </a:r>
          </a:p>
          <a:p>
            <a:pPr marL="0" indent="0">
              <a:buNone/>
            </a:pPr>
            <a:endParaRPr lang="en-PH" dirty="0" smtClean="0">
              <a:solidFill>
                <a:schemeClr val="tx2">
                  <a:lumMod val="60000"/>
                  <a:lumOff val="40000"/>
                </a:schemeClr>
              </a:solidFill>
              <a:latin typeface="Arial Black" pitchFamily="34" charset="0"/>
            </a:endParaRPr>
          </a:p>
          <a:p>
            <a:pPr marL="0" indent="0">
              <a:buNone/>
            </a:pPr>
            <a:r>
              <a:rPr lang="en-PH" sz="3600" dirty="0" smtClean="0">
                <a:solidFill>
                  <a:srgbClr val="FFCC00"/>
                </a:solidFill>
                <a:effectLst>
                  <a:outerShdw blurRad="50800" dist="38100" dir="8100000" algn="tr" rotWithShape="0">
                    <a:prstClr val="black">
                      <a:alpha val="40000"/>
                    </a:prstClr>
                  </a:outerShdw>
                </a:effectLst>
                <a:latin typeface="Arial Black" pitchFamily="34" charset="0"/>
              </a:rPr>
              <a:t>2015 - </a:t>
            </a:r>
            <a:r>
              <a:rPr lang="en-PH" dirty="0" smtClean="0">
                <a:solidFill>
                  <a:srgbClr val="99CCFF"/>
                </a:solidFill>
                <a:effectLst>
                  <a:outerShdw blurRad="50800" dist="38100" dir="8100000" algn="tr" rotWithShape="0">
                    <a:prstClr val="black">
                      <a:alpha val="40000"/>
                    </a:prstClr>
                  </a:outerShdw>
                </a:effectLst>
                <a:latin typeface="Arial Black" pitchFamily="34" charset="0"/>
              </a:rPr>
              <a:t>5,069 </a:t>
            </a:r>
            <a:endParaRPr lang="en-PH" sz="2800" dirty="0" smtClean="0">
              <a:solidFill>
                <a:srgbClr val="99CCFF"/>
              </a:solidFill>
              <a:effectLst>
                <a:outerShdw blurRad="50800" dist="38100" dir="8100000" algn="tr" rotWithShape="0">
                  <a:prstClr val="black">
                    <a:alpha val="40000"/>
                  </a:prstClr>
                </a:outerShdw>
              </a:effectLst>
              <a:latin typeface="Arial Black" pitchFamily="34" charset="0"/>
            </a:endParaRPr>
          </a:p>
          <a:p>
            <a:pPr marL="0" indent="0">
              <a:buNone/>
            </a:pPr>
            <a:endParaRPr lang="en-PH" sz="4000" dirty="0" smtClean="0">
              <a:solidFill>
                <a:srgbClr val="FFCC00"/>
              </a:solidFill>
              <a:effectLst>
                <a:outerShdw blurRad="50800" dist="38100" dir="8100000" algn="tr" rotWithShape="0">
                  <a:prstClr val="black">
                    <a:alpha val="40000"/>
                  </a:prstClr>
                </a:outerShdw>
              </a:effectLst>
              <a:latin typeface="Arial Black" pitchFamily="34" charset="0"/>
            </a:endParaRPr>
          </a:p>
          <a:p>
            <a:pPr marL="0" indent="0">
              <a:buNone/>
            </a:pPr>
            <a:r>
              <a:rPr lang="en-PH" sz="4400" dirty="0" smtClean="0">
                <a:solidFill>
                  <a:srgbClr val="FFCC00"/>
                </a:solidFill>
                <a:effectLst>
                  <a:outerShdw blurRad="50800" dist="38100" dir="8100000" algn="tr" rotWithShape="0">
                    <a:prstClr val="black">
                      <a:alpha val="40000"/>
                    </a:prstClr>
                  </a:outerShdw>
                </a:effectLst>
                <a:latin typeface="Arial Black" pitchFamily="34" charset="0"/>
              </a:rPr>
              <a:t>2016- </a:t>
            </a:r>
            <a:r>
              <a:rPr lang="en-PH" sz="4400" dirty="0" smtClean="0">
                <a:solidFill>
                  <a:srgbClr val="99CCFF"/>
                </a:solidFill>
                <a:effectLst>
                  <a:outerShdw blurRad="50800" dist="38100" dir="8100000" algn="tr" rotWithShape="0">
                    <a:prstClr val="black">
                      <a:alpha val="40000"/>
                    </a:prstClr>
                  </a:outerShdw>
                </a:effectLst>
                <a:latin typeface="Arial Black" pitchFamily="34" charset="0"/>
              </a:rPr>
              <a:t>8,288 </a:t>
            </a:r>
          </a:p>
          <a:p>
            <a:pPr marL="0" indent="0">
              <a:buNone/>
            </a:pPr>
            <a:endParaRPr lang="en-PH" sz="3600" dirty="0">
              <a:solidFill>
                <a:srgbClr val="99CCFF"/>
              </a:solidFill>
              <a:effectLst>
                <a:outerShdw blurRad="50800" dist="38100" dir="8100000" algn="tr" rotWithShape="0">
                  <a:prstClr val="black">
                    <a:alpha val="40000"/>
                  </a:prstClr>
                </a:outerShdw>
              </a:effectLst>
              <a:latin typeface="Arial Black" pitchFamily="34" charset="0"/>
            </a:endParaRPr>
          </a:p>
        </p:txBody>
      </p:sp>
      <p:pic>
        <p:nvPicPr>
          <p:cNvPr id="4" name="Content Placeholder 3"/>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backgroundRemoval t="600" b="100000" l="0" r="100000">
                        <a14:foregroundMark x1="50800" y1="27800" x2="50200" y2="24800"/>
                      </a14:backgroundRemoval>
                    </a14:imgEffect>
                    <a14:imgEffect>
                      <a14:artisticMosiaicBubbles/>
                    </a14:imgEffect>
                  </a14:imgLayer>
                </a14:imgProps>
              </a:ext>
              <a:ext uri="{28A0092B-C50C-407E-A947-70E740481C1C}">
                <a14:useLocalDpi xmlns:a14="http://schemas.microsoft.com/office/drawing/2010/main" val="0"/>
              </a:ext>
            </a:extLst>
          </a:blip>
          <a:stretch>
            <a:fillRect/>
          </a:stretch>
        </p:blipFill>
        <p:spPr>
          <a:xfrm>
            <a:off x="3779912" y="2132856"/>
            <a:ext cx="4680520" cy="4680520"/>
          </a:xfrm>
          <a:prstGeom prst="rect">
            <a:avLst/>
          </a:prstGeom>
          <a:effectLst>
            <a:outerShdw blurRad="50800" dist="38100" dir="10800000" algn="r" rotWithShape="0">
              <a:prstClr val="black">
                <a:alpha val="40000"/>
              </a:prstClr>
            </a:outerShdw>
          </a:effectLst>
        </p:spPr>
      </p:pic>
    </p:spTree>
    <p:extLst>
      <p:ext uri="{BB962C8B-B14F-4D97-AF65-F5344CB8AC3E}">
        <p14:creationId xmlns:p14="http://schemas.microsoft.com/office/powerpoint/2010/main" val="3750373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301" y="74430"/>
            <a:ext cx="8229600" cy="1143000"/>
          </a:xfrm>
        </p:spPr>
        <p:txBody>
          <a:bodyPr/>
          <a:lstStyle/>
          <a:p>
            <a:r>
              <a:rPr lang="en-PH" dirty="0" smtClean="0">
                <a:solidFill>
                  <a:srgbClr val="FFC000"/>
                </a:solidFill>
                <a:effectLst>
                  <a:outerShdw blurRad="50800" dist="38100" dir="5400000" algn="t" rotWithShape="0">
                    <a:prstClr val="black">
                      <a:alpha val="40000"/>
                    </a:prstClr>
                  </a:outerShdw>
                </a:effectLst>
                <a:latin typeface="Arial Black" pitchFamily="34" charset="0"/>
              </a:rPr>
              <a:t>Media involved on VAW</a:t>
            </a:r>
            <a:endParaRPr lang="en-PH" dirty="0">
              <a:solidFill>
                <a:srgbClr val="FFC000"/>
              </a:solidFill>
              <a:effectLst>
                <a:outerShdw blurRad="50800" dist="38100" dir="5400000" algn="t" rotWithShape="0">
                  <a:prstClr val="black">
                    <a:alpha val="40000"/>
                  </a:prstClr>
                </a:outerShdw>
              </a:effectLst>
              <a:latin typeface="Arial Black" pitchFamily="34" charset="0"/>
            </a:endParaRPr>
          </a:p>
        </p:txBody>
      </p:sp>
      <p:pic>
        <p:nvPicPr>
          <p:cNvPr id="4" name="Content Placehold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0" b="95741" l="0" r="96422">
                        <a14:foregroundMark x1="55366" y1="71891" x2="52300" y2="22487"/>
                        <a14:foregroundMark x1="31005" y1="28450" x2="61329" y2="64736"/>
                        <a14:foregroundMark x1="22658" y1="59455" x2="72061" y2="34412"/>
                        <a14:foregroundMark x1="75639" y1="58262" x2="43441" y2="37479"/>
                        <a14:foregroundMark x1="42249" y1="35094" x2="42249" y2="35094"/>
                        <a14:foregroundMark x1="26235" y1="41056" x2="26235" y2="41056"/>
                        <a14:foregroundMark x1="27939" y1="45656" x2="36968" y2="24361"/>
                        <a14:foregroundMark x1="29813" y1="64225" x2="47019" y2="45656"/>
                        <a14:foregroundMark x1="42249" y1="74276" x2="22658" y2="30324"/>
                        <a14:foregroundMark x1="43441" y1="70698" x2="61329" y2="48722"/>
                        <a14:foregroundMark x1="55877" y1="73765" x2="45826" y2="49915"/>
                        <a14:foregroundMark x1="41056" y1="70187" x2="54174" y2="32709"/>
                        <a14:foregroundMark x1="56559" y1="36797" x2="56559" y2="36797"/>
                        <a14:foregroundMark x1="57070" y1="32027" x2="56559" y2="18910"/>
                        <a14:foregroundMark x1="37479" y1="26746" x2="74446" y2="61158"/>
                        <a14:foregroundMark x1="64906" y1="71891" x2="66610" y2="57581"/>
                        <a14:foregroundMark x1="48893" y1="71380" x2="48893" y2="71380"/>
                      </a14:backgroundRemoval>
                    </a14:imgEffect>
                  </a14:imgLayer>
                </a14:imgProps>
              </a:ext>
              <a:ext uri="{28A0092B-C50C-407E-A947-70E740481C1C}">
                <a14:useLocalDpi xmlns:a14="http://schemas.microsoft.com/office/drawing/2010/main" val="0"/>
              </a:ext>
            </a:extLst>
          </a:blip>
          <a:stretch>
            <a:fillRect/>
          </a:stretch>
        </p:blipFill>
        <p:spPr>
          <a:xfrm>
            <a:off x="789174" y="1266354"/>
            <a:ext cx="2525092" cy="2525092"/>
          </a:xfrm>
          <a:effectLst>
            <a:outerShdw blurRad="50800" dist="38100" dir="10800000" algn="r" rotWithShape="0">
              <a:prstClr val="black">
                <a:alpha val="40000"/>
              </a:prst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3888" y="1412776"/>
            <a:ext cx="2232248" cy="2232248"/>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65863" y="1430220"/>
            <a:ext cx="2223503" cy="2223503"/>
          </a:xfrm>
          <a:prstGeom prst="rect">
            <a:avLst/>
          </a:prstGeom>
          <a:effectLst>
            <a:outerShdw blurRad="50800" dist="38100" dir="8100000" algn="tr" rotWithShape="0">
              <a:prstClr val="black">
                <a:alpha val="40000"/>
              </a:prstClr>
            </a:outerShdw>
          </a:effectLst>
        </p:spPr>
      </p:pic>
      <p:pic>
        <p:nvPicPr>
          <p:cNvPr id="7" name="Picture 6"/>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83568" y="4116398"/>
            <a:ext cx="1440160" cy="1400834"/>
          </a:xfrm>
          <a:prstGeom prst="rect">
            <a:avLst/>
          </a:prstGeom>
          <a:effectLst>
            <a:outerShdw blurRad="50800" dist="38100" dir="8100000" algn="tr" rotWithShape="0">
              <a:prstClr val="black">
                <a:alpha val="40000"/>
              </a:prstClr>
            </a:outerShdw>
          </a:effectLst>
        </p:spPr>
      </p:pic>
      <p:pic>
        <p:nvPicPr>
          <p:cNvPr id="8" name="Picture 7"/>
          <p:cNvPicPr>
            <a:picLocks noChangeAspect="1"/>
          </p:cNvPicPr>
          <p:nvPr/>
        </p:nvPicPr>
        <p:blipFill>
          <a:blip r:embed="rId8">
            <a:duotone>
              <a:prstClr val="black"/>
              <a:schemeClr val="tx2">
                <a:lumMod val="60000"/>
                <a:lumOff val="40000"/>
                <a:tint val="45000"/>
                <a:satMod val="400000"/>
              </a:schemeClr>
            </a:duotone>
            <a:extLst>
              <a:ext uri="{28A0092B-C50C-407E-A947-70E740481C1C}">
                <a14:useLocalDpi xmlns:a14="http://schemas.microsoft.com/office/drawing/2010/main" val="0"/>
              </a:ext>
            </a:extLst>
          </a:blip>
          <a:stretch>
            <a:fillRect/>
          </a:stretch>
        </p:blipFill>
        <p:spPr>
          <a:xfrm>
            <a:off x="7106196" y="4235818"/>
            <a:ext cx="1498252" cy="1400834"/>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1800" y="4150232"/>
            <a:ext cx="1358054" cy="1358054"/>
          </a:xfrm>
          <a:prstGeom prst="rect">
            <a:avLst/>
          </a:prstGeom>
          <a:effectLst>
            <a:outerShdw blurRad="50800" dist="38100" dir="8100000" algn="tr" rotWithShape="0">
              <a:prstClr val="black">
                <a:alpha val="40000"/>
              </a:prstClr>
            </a:outerShdw>
          </a:effectLst>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7089" y="4126387"/>
            <a:ext cx="1507119" cy="150711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7570706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9CC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8864" y="404664"/>
            <a:ext cx="8229600" cy="1143000"/>
          </a:xfrm>
        </p:spPr>
        <p:txBody>
          <a:bodyPr>
            <a:normAutofit fontScale="90000"/>
          </a:bodyPr>
          <a:lstStyle/>
          <a:p>
            <a:r>
              <a:rPr lang="en-PH" dirty="0" smtClean="0">
                <a:solidFill>
                  <a:schemeClr val="bg1"/>
                </a:solidFill>
                <a:effectLst>
                  <a:outerShdw blurRad="50800" dist="38100" dir="5400000" algn="t" rotWithShape="0">
                    <a:prstClr val="black">
                      <a:alpha val="40000"/>
                    </a:prstClr>
                  </a:outerShdw>
                </a:effectLst>
                <a:latin typeface="Arial Black" pitchFamily="34" charset="0"/>
              </a:rPr>
              <a:t>Advocate of Women’s Right</a:t>
            </a:r>
            <a:endParaRPr lang="en-PH" dirty="0">
              <a:solidFill>
                <a:schemeClr val="bg1"/>
              </a:solidFill>
              <a:effectLst>
                <a:outerShdw blurRad="50800" dist="38100" dir="5400000" algn="t" rotWithShape="0">
                  <a:prstClr val="black">
                    <a:alpha val="40000"/>
                  </a:prstClr>
                </a:outerShdw>
              </a:effectLst>
              <a:latin typeface="Arial Black" pitchFamily="34" charset="0"/>
            </a:endParaRPr>
          </a:p>
        </p:txBody>
      </p:sp>
      <p:sp>
        <p:nvSpPr>
          <p:cNvPr id="4" name="Content Placeholder 2"/>
          <p:cNvSpPr txBox="1">
            <a:spLocks/>
          </p:cNvSpPr>
          <p:nvPr/>
        </p:nvSpPr>
        <p:spPr>
          <a:xfrm>
            <a:off x="4788024" y="1484784"/>
            <a:ext cx="3826768"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PH" dirty="0" smtClean="0">
                <a:solidFill>
                  <a:srgbClr val="FFCC00"/>
                </a:solidFill>
                <a:effectLst>
                  <a:outerShdw blurRad="50800" dist="38100" dir="5400000" algn="t" rotWithShape="0">
                    <a:prstClr val="black">
                      <a:alpha val="40000"/>
                    </a:prstClr>
                  </a:outerShdw>
                </a:effectLst>
                <a:latin typeface="Arial Black" pitchFamily="34" charset="0"/>
              </a:rPr>
              <a:t>Local</a:t>
            </a:r>
            <a:endParaRPr lang="en-PH" dirty="0">
              <a:solidFill>
                <a:srgbClr val="FFCC00"/>
              </a:solidFill>
              <a:effectLst>
                <a:outerShdw blurRad="50800" dist="38100" dir="5400000" algn="t" rotWithShape="0">
                  <a:prstClr val="black">
                    <a:alpha val="40000"/>
                  </a:prstClr>
                </a:outerShdw>
              </a:effectLst>
              <a:latin typeface="Arial Black" pitchFamily="34" charset="0"/>
            </a:endParaRPr>
          </a:p>
        </p:txBody>
      </p:sp>
      <p:sp>
        <p:nvSpPr>
          <p:cNvPr id="3" name="Content Placeholder 2"/>
          <p:cNvSpPr>
            <a:spLocks noGrp="1"/>
          </p:cNvSpPr>
          <p:nvPr>
            <p:ph idx="1"/>
          </p:nvPr>
        </p:nvSpPr>
        <p:spPr>
          <a:xfrm>
            <a:off x="683568" y="1556792"/>
            <a:ext cx="3826768" cy="4525963"/>
          </a:xfrm>
        </p:spPr>
        <p:txBody>
          <a:bodyPr/>
          <a:lstStyle/>
          <a:p>
            <a:pPr marL="0" indent="0" algn="ctr">
              <a:buNone/>
            </a:pPr>
            <a:r>
              <a:rPr lang="en-PH" dirty="0" smtClean="0">
                <a:solidFill>
                  <a:srgbClr val="FFCC00"/>
                </a:solidFill>
                <a:effectLst>
                  <a:outerShdw blurRad="50800" dist="38100" dir="5400000" algn="t" rotWithShape="0">
                    <a:prstClr val="black">
                      <a:alpha val="40000"/>
                    </a:prstClr>
                  </a:outerShdw>
                </a:effectLst>
                <a:latin typeface="Arial Black" pitchFamily="34" charset="0"/>
              </a:rPr>
              <a:t>Global</a:t>
            </a:r>
            <a:endParaRPr lang="en-PH" dirty="0">
              <a:solidFill>
                <a:srgbClr val="FFCC00"/>
              </a:solidFill>
              <a:effectLst>
                <a:outerShdw blurRad="50800" dist="38100" dir="5400000" algn="t" rotWithShape="0">
                  <a:prstClr val="black">
                    <a:alpha val="40000"/>
                  </a:prstClr>
                </a:outerShdw>
              </a:effectLst>
              <a:latin typeface="Arial Black" pitchFamily="34" charset="0"/>
            </a:endParaRPr>
          </a:p>
        </p:txBody>
      </p:sp>
      <p:pic>
        <p:nvPicPr>
          <p:cNvPr id="5" name="Picture 4"/>
          <p:cNvPicPr>
            <a:picLocks noChangeAspect="1"/>
          </p:cNvPicPr>
          <p:nvPr/>
        </p:nvPicPr>
        <p:blipFill>
          <a:blip r:embed="rId3">
            <a:grayscl/>
            <a:extLst>
              <a:ext uri="{BEBA8EAE-BF5A-486C-A8C5-ECC9F3942E4B}">
                <a14:imgProps xmlns:a14="http://schemas.microsoft.com/office/drawing/2010/main">
                  <a14:imgLayer r:embed="rId4">
                    <a14:imgEffect>
                      <a14:backgroundRemoval t="0" b="100000" l="0" r="100000">
                        <a14:foregroundMark x1="9388" y1="82000" x2="86531" y2="93000"/>
                        <a14:foregroundMark x1="9388" y1="94667" x2="9388" y2="72667"/>
                        <a14:foregroundMark x1="5306" y1="71667" x2="5306" y2="71667"/>
                        <a14:foregroundMark x1="7755" y1="70667" x2="7755" y2="70667"/>
                        <a14:backgroundMark x1="40408" y1="3000" x2="40408" y2="3000"/>
                        <a14:backgroundMark x1="36735" y1="7333" x2="48980" y2="3333"/>
                        <a14:backgroundMark x1="77143" y1="32000" x2="78776" y2="41333"/>
                        <a14:backgroundMark x1="74286" y1="28000" x2="77143" y2="37000"/>
                      </a14:backgroundRemoval>
                    </a14:imgEffect>
                  </a14:imgLayer>
                </a14:imgProps>
              </a:ext>
              <a:ext uri="{28A0092B-C50C-407E-A947-70E740481C1C}">
                <a14:useLocalDpi xmlns:a14="http://schemas.microsoft.com/office/drawing/2010/main" val="0"/>
              </a:ext>
            </a:extLst>
          </a:blip>
          <a:stretch>
            <a:fillRect/>
          </a:stretch>
        </p:blipFill>
        <p:spPr>
          <a:xfrm>
            <a:off x="2848229" y="1847922"/>
            <a:ext cx="1939795" cy="2375258"/>
          </a:xfrm>
          <a:prstGeom prst="rect">
            <a:avLst/>
          </a:prstGeom>
          <a:effectLst>
            <a:glow rad="101600">
              <a:schemeClr val="tx1">
                <a:lumMod val="85000"/>
                <a:lumOff val="15000"/>
                <a:alpha val="60000"/>
              </a:schemeClr>
            </a:glow>
            <a:outerShdw blurRad="50800" dist="38100" dir="8100000" algn="tr" rotWithShape="0">
              <a:prstClr val="black">
                <a:alpha val="40000"/>
              </a:prst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65" y="1847922"/>
            <a:ext cx="2994504" cy="239176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8560" y="4239689"/>
            <a:ext cx="2731304" cy="2181544"/>
          </a:xfrm>
          <a:prstGeom prst="rect">
            <a:avLst/>
          </a:prstGeom>
        </p:spPr>
      </p:pic>
      <p:pic>
        <p:nvPicPr>
          <p:cNvPr id="9" name="Picture 8"/>
          <p:cNvPicPr>
            <a:picLocks noChangeAspect="1"/>
          </p:cNvPicPr>
          <p:nvPr/>
        </p:nvPicPr>
        <p:blipFill>
          <a:blip r:embed="rId7" cstate="print">
            <a:grayscl/>
            <a:extLst>
              <a:ext uri="{BEBA8EAE-BF5A-486C-A8C5-ECC9F3942E4B}">
                <a14:imgProps xmlns:a14="http://schemas.microsoft.com/office/drawing/2010/main">
                  <a14:imgLayer r:embed="rId8">
                    <a14:imgEffect>
                      <a14:backgroundRemoval t="0" b="100000" l="0" r="100000">
                        <a14:foregroundMark x1="27458" y1="92542" x2="27458" y2="92542"/>
                        <a14:foregroundMark x1="66271" y1="85763" x2="66271" y2="85763"/>
                        <a14:foregroundMark x1="77119" y1="82542" x2="77119" y2="82542"/>
                        <a14:foregroundMark x1="84407" y1="91525" x2="84407" y2="91525"/>
                        <a14:foregroundMark x1="85254" y1="87966" x2="85254" y2="87966"/>
                        <a14:foregroundMark x1="82034" y1="83051" x2="89322" y2="99661"/>
                        <a14:foregroundMark x1="83390" y1="81695" x2="89831" y2="99661"/>
                        <a14:foregroundMark x1="68136" y1="83898" x2="68136" y2="83898"/>
                        <a14:foregroundMark x1="23390" y1="96949" x2="23390" y2="96949"/>
                        <a14:foregroundMark x1="64068" y1="82034" x2="64068" y2="82034"/>
                      </a14:backgroundRemoval>
                    </a14:imgEffect>
                  </a14:imgLayer>
                </a14:imgProps>
              </a:ext>
              <a:ext uri="{28A0092B-C50C-407E-A947-70E740481C1C}">
                <a14:useLocalDpi xmlns:a14="http://schemas.microsoft.com/office/drawing/2010/main" val="0"/>
              </a:ext>
            </a:extLst>
          </a:blip>
          <a:stretch>
            <a:fillRect/>
          </a:stretch>
        </p:blipFill>
        <p:spPr>
          <a:xfrm>
            <a:off x="7164287" y="1956330"/>
            <a:ext cx="2141831" cy="2141831"/>
          </a:xfrm>
          <a:prstGeom prst="rect">
            <a:avLst/>
          </a:prstGeom>
        </p:spPr>
      </p:pic>
      <p:pic>
        <p:nvPicPr>
          <p:cNvPr id="10" name="Picture 9"/>
          <p:cNvPicPr>
            <a:picLocks noChangeAspect="1"/>
          </p:cNvPicPr>
          <p:nvPr/>
        </p:nvPicPr>
        <p:blipFill>
          <a:blip r:embed="rId9" cstate="print">
            <a:grayscl/>
            <a:extLst>
              <a:ext uri="{BEBA8EAE-BF5A-486C-A8C5-ECC9F3942E4B}">
                <a14:imgProps xmlns:a14="http://schemas.microsoft.com/office/drawing/2010/main">
                  <a14:imgLayer r:embed="rId10">
                    <a14:imgEffect>
                      <a14:backgroundRemoval t="222" b="100000" l="0" r="100000"/>
                    </a14:imgEffect>
                  </a14:imgLayer>
                </a14:imgProps>
              </a:ext>
              <a:ext uri="{28A0092B-C50C-407E-A947-70E740481C1C}">
                <a14:useLocalDpi xmlns:a14="http://schemas.microsoft.com/office/drawing/2010/main" val="0"/>
              </a:ext>
            </a:extLst>
          </a:blip>
          <a:stretch>
            <a:fillRect/>
          </a:stretch>
        </p:blipFill>
        <p:spPr>
          <a:xfrm>
            <a:off x="5207110" y="1957787"/>
            <a:ext cx="2265393" cy="2265393"/>
          </a:xfrm>
          <a:prstGeom prst="rect">
            <a:avLst/>
          </a:prstGeom>
        </p:spPr>
      </p:pic>
      <p:pic>
        <p:nvPicPr>
          <p:cNvPr id="14" name="Picture 13"/>
          <p:cNvPicPr>
            <a:picLocks noChangeAspect="1"/>
          </p:cNvPicPr>
          <p:nvPr/>
        </p:nvPicPr>
        <p:blipFill rotWithShape="1">
          <a:blip r:embed="rId11">
            <a:grayscl/>
            <a:extLst>
              <a:ext uri="{BEBA8EAE-BF5A-486C-A8C5-ECC9F3942E4B}">
                <a14:imgProps xmlns:a14="http://schemas.microsoft.com/office/drawing/2010/main">
                  <a14:imgLayer r:embed="rId12">
                    <a14:imgEffect>
                      <a14:backgroundRemoval t="5714" b="64796" l="6902" r="91258">
                        <a14:foregroundMark x1="37730" y1="29694" x2="37730" y2="29694"/>
                        <a14:foregroundMark x1="59969" y1="15306" x2="69018" y2="31020"/>
                        <a14:foregroundMark x1="38344" y1="21122" x2="38344" y2="21122"/>
                        <a14:foregroundMark x1="65337" y1="62959" x2="64877" y2="61633"/>
                        <a14:foregroundMark x1="63037" y1="56224" x2="61810" y2="47653"/>
                        <a14:foregroundMark x1="34663" y1="24694" x2="34663" y2="24694"/>
                        <a14:foregroundMark x1="40184" y1="17959" x2="40184" y2="17959"/>
                        <a14:foregroundMark x1="42025" y1="17245" x2="35429" y2="22551"/>
                        <a14:foregroundMark x1="62730" y1="58776" x2="62730" y2="58776"/>
                        <a14:foregroundMark x1="60429" y1="62653" x2="72239" y2="61633"/>
                        <a14:foregroundMark x1="58436" y1="11531" x2="65337" y2="15510"/>
                      </a14:backgroundRemoval>
                    </a14:imgEffect>
                  </a14:imgLayer>
                </a14:imgProps>
              </a:ext>
            </a:extLst>
          </a:blip>
          <a:srcRect b="45187"/>
          <a:stretch/>
        </p:blipFill>
        <p:spPr>
          <a:xfrm>
            <a:off x="6012160" y="3754834"/>
            <a:ext cx="3384376" cy="2705749"/>
          </a:xfrm>
          <a:prstGeom prst="rect">
            <a:avLst/>
          </a:prstGeom>
          <a:effectLst>
            <a:glow rad="101600">
              <a:schemeClr val="tx1">
                <a:lumMod val="85000"/>
                <a:lumOff val="15000"/>
                <a:alpha val="60000"/>
              </a:schemeClr>
            </a:glow>
            <a:outerShdw blurRad="50800" dist="38100" dir="5400000" algn="t" rotWithShape="0">
              <a:prstClr val="black">
                <a:alpha val="40000"/>
              </a:prstClr>
            </a:outerShdw>
          </a:effectLst>
        </p:spPr>
      </p:pic>
      <p:pic>
        <p:nvPicPr>
          <p:cNvPr id="15" name="Picture 14"/>
          <p:cNvPicPr>
            <a:picLocks noChangeAspect="1"/>
          </p:cNvPicPr>
          <p:nvPr/>
        </p:nvPicPr>
        <p:blipFill>
          <a:blip r:embed="rId13">
            <a:grayscl/>
            <a:extLst>
              <a:ext uri="{BEBA8EAE-BF5A-486C-A8C5-ECC9F3942E4B}">
                <a14:imgProps xmlns:a14="http://schemas.microsoft.com/office/drawing/2010/main">
                  <a14:imgLayer r:embed="rId14">
                    <a14:imgEffect>
                      <a14:backgroundRemoval t="0" b="100000" l="3722" r="93366">
                        <a14:backgroundMark x1="26861" y1="31553" x2="23948" y2="60437"/>
                        <a14:backgroundMark x1="39968" y1="54854" x2="39968" y2="54854"/>
                        <a14:backgroundMark x1="41100" y1="60922" x2="41100" y2="60922"/>
                        <a14:backgroundMark x1="65696" y1="72330" x2="67314" y2="75971"/>
                      </a14:backgroundRemoval>
                    </a14:imgEffect>
                  </a14:imgLayer>
                </a14:imgProps>
              </a:ext>
              <a:ext uri="{28A0092B-C50C-407E-A947-70E740481C1C}">
                <a14:useLocalDpi xmlns:a14="http://schemas.microsoft.com/office/drawing/2010/main" val="0"/>
              </a:ext>
            </a:extLst>
          </a:blip>
          <a:stretch>
            <a:fillRect/>
          </a:stretch>
        </p:blipFill>
        <p:spPr>
          <a:xfrm>
            <a:off x="1691680" y="4293096"/>
            <a:ext cx="3109518" cy="2073012"/>
          </a:xfrm>
          <a:prstGeom prst="rect">
            <a:avLst/>
          </a:prstGeom>
        </p:spPr>
      </p:pic>
      <p:pic>
        <p:nvPicPr>
          <p:cNvPr id="16" name="Picture 15"/>
          <p:cNvPicPr>
            <a:picLocks noChangeAspect="1"/>
          </p:cNvPicPr>
          <p:nvPr/>
        </p:nvPicPr>
        <p:blipFill rotWithShape="1">
          <a:blip r:embed="rId15">
            <a:grayscl/>
            <a:extLst>
              <a:ext uri="{BEBA8EAE-BF5A-486C-A8C5-ECC9F3942E4B}">
                <a14:imgProps xmlns:a14="http://schemas.microsoft.com/office/drawing/2010/main">
                  <a14:imgLayer r:embed="rId16">
                    <a14:imgEffect>
                      <a14:backgroundRemoval t="3464" b="75982" l="667" r="98167"/>
                    </a14:imgEffect>
                  </a14:imgLayer>
                </a14:imgProps>
              </a:ext>
            </a:extLst>
          </a:blip>
          <a:srcRect b="42439"/>
          <a:stretch/>
        </p:blipFill>
        <p:spPr>
          <a:xfrm>
            <a:off x="4132534" y="3925999"/>
            <a:ext cx="3077107" cy="2534584"/>
          </a:xfrm>
          <a:prstGeom prst="rect">
            <a:avLst/>
          </a:prstGeom>
        </p:spPr>
      </p:pic>
    </p:spTree>
    <p:extLst>
      <p:ext uri="{BB962C8B-B14F-4D97-AF65-F5344CB8AC3E}">
        <p14:creationId xmlns:p14="http://schemas.microsoft.com/office/powerpoint/2010/main" val="671530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8229600" cy="1143000"/>
          </a:xfrm>
        </p:spPr>
        <p:txBody>
          <a:bodyPr>
            <a:normAutofit fontScale="90000"/>
          </a:bodyPr>
          <a:lstStyle/>
          <a:p>
            <a:r>
              <a:rPr lang="en-PH" dirty="0" smtClean="0">
                <a:solidFill>
                  <a:srgbClr val="FFCC00"/>
                </a:solidFill>
                <a:effectLst>
                  <a:outerShdw blurRad="50800" dist="38100" dir="5400000" algn="t" rotWithShape="0">
                    <a:prstClr val="black">
                      <a:alpha val="40000"/>
                    </a:prstClr>
                  </a:outerShdw>
                </a:effectLst>
                <a:latin typeface="Arial Black" pitchFamily="34" charset="0"/>
              </a:rPr>
              <a:t>STATEMENT OF THE PROBLEM</a:t>
            </a:r>
            <a:endParaRPr lang="en-PH" dirty="0">
              <a:solidFill>
                <a:srgbClr val="FFCC00"/>
              </a:solidFill>
              <a:effectLst>
                <a:outerShdw blurRad="50800" dist="38100" dir="5400000" algn="t" rotWithShape="0">
                  <a:prstClr val="black">
                    <a:alpha val="40000"/>
                  </a:prstClr>
                </a:outerShdw>
              </a:effectLst>
              <a:latin typeface="Arial Black" pitchFamily="34" charset="0"/>
            </a:endParaRPr>
          </a:p>
        </p:txBody>
      </p:sp>
      <p:sp>
        <p:nvSpPr>
          <p:cNvPr id="3" name="Content Placeholder 2"/>
          <p:cNvSpPr>
            <a:spLocks noGrp="1"/>
          </p:cNvSpPr>
          <p:nvPr>
            <p:ph idx="1"/>
          </p:nvPr>
        </p:nvSpPr>
        <p:spPr>
          <a:xfrm>
            <a:off x="467544" y="1556792"/>
            <a:ext cx="8229600" cy="4525963"/>
          </a:xfrm>
        </p:spPr>
        <p:txBody>
          <a:bodyPr/>
          <a:lstStyle/>
          <a:p>
            <a:pPr marL="0" indent="0" algn="ctr">
              <a:buNone/>
            </a:pPr>
            <a:endParaRPr lang="en-PH" i="1" dirty="0" smtClean="0"/>
          </a:p>
          <a:p>
            <a:pPr marL="0" indent="0" algn="ctr">
              <a:buNone/>
            </a:pPr>
            <a:r>
              <a:rPr lang="en-PH" sz="4000" i="1" dirty="0" smtClean="0">
                <a:solidFill>
                  <a:srgbClr val="0070C0"/>
                </a:solidFill>
              </a:rPr>
              <a:t>what </a:t>
            </a:r>
            <a:r>
              <a:rPr lang="en-PH" sz="4000" i="1" dirty="0">
                <a:solidFill>
                  <a:srgbClr val="0070C0"/>
                </a:solidFill>
              </a:rPr>
              <a:t>is the perspective of different selected media practitioners and personalities towards presentation of Violence against women in the Philippine media and how media can help prevent VAW?</a:t>
            </a:r>
            <a:endParaRPr lang="en-PH" sz="4000" dirty="0">
              <a:solidFill>
                <a:srgbClr val="0070C0"/>
              </a:solidFill>
            </a:endParaRPr>
          </a:p>
          <a:p>
            <a:endParaRPr lang="en-PH" dirty="0"/>
          </a:p>
        </p:txBody>
      </p:sp>
    </p:spTree>
    <p:extLst>
      <p:ext uri="{BB962C8B-B14F-4D97-AF65-F5344CB8AC3E}">
        <p14:creationId xmlns:p14="http://schemas.microsoft.com/office/powerpoint/2010/main" val="38398392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solidFill>
                  <a:srgbClr val="FFCC00"/>
                </a:solidFill>
                <a:effectLst>
                  <a:outerShdw blurRad="50800" dist="38100" dir="5400000" algn="t" rotWithShape="0">
                    <a:prstClr val="black">
                      <a:alpha val="40000"/>
                    </a:prstClr>
                  </a:outerShdw>
                </a:effectLst>
                <a:latin typeface="Arial Black" pitchFamily="34" charset="0"/>
              </a:rPr>
              <a:t>OBJECTIVES</a:t>
            </a:r>
            <a:endParaRPr lang="en-PH" dirty="0">
              <a:solidFill>
                <a:srgbClr val="FFCC00"/>
              </a:solidFill>
              <a:effectLst>
                <a:outerShdw blurRad="50800" dist="38100" dir="5400000" algn="t" rotWithShape="0">
                  <a:prstClr val="black">
                    <a:alpha val="40000"/>
                  </a:prstClr>
                </a:outerShdw>
              </a:effectLst>
              <a:latin typeface="Arial Black" pitchFamily="34" charset="0"/>
            </a:endParaRPr>
          </a:p>
        </p:txBody>
      </p:sp>
      <p:sp>
        <p:nvSpPr>
          <p:cNvPr id="3" name="Content Placeholder 2"/>
          <p:cNvSpPr>
            <a:spLocks noGrp="1"/>
          </p:cNvSpPr>
          <p:nvPr>
            <p:ph idx="1"/>
          </p:nvPr>
        </p:nvSpPr>
        <p:spPr>
          <a:xfrm>
            <a:off x="2411760" y="1639341"/>
            <a:ext cx="6275040" cy="4525963"/>
          </a:xfrm>
        </p:spPr>
        <p:txBody>
          <a:bodyPr>
            <a:noAutofit/>
          </a:bodyPr>
          <a:lstStyle/>
          <a:p>
            <a:pPr marL="0" lvl="0" indent="0">
              <a:buNone/>
            </a:pPr>
            <a:r>
              <a:rPr lang="en-PH" dirty="0">
                <a:solidFill>
                  <a:srgbClr val="0070C0"/>
                </a:solidFill>
              </a:rPr>
              <a:t>What is the profile of selected media practitioners and personalities?</a:t>
            </a:r>
          </a:p>
          <a:p>
            <a:pPr marL="0" lvl="0" indent="0">
              <a:buNone/>
            </a:pPr>
            <a:endParaRPr lang="en-PH" dirty="0">
              <a:solidFill>
                <a:srgbClr val="0070C0"/>
              </a:solidFill>
            </a:endParaRPr>
          </a:p>
          <a:p>
            <a:pPr marL="0" lvl="0" indent="0">
              <a:buNone/>
            </a:pPr>
            <a:r>
              <a:rPr lang="en-PH" dirty="0" smtClean="0">
                <a:solidFill>
                  <a:srgbClr val="0070C0"/>
                </a:solidFill>
              </a:rPr>
              <a:t>What </a:t>
            </a:r>
            <a:r>
              <a:rPr lang="en-PH" dirty="0">
                <a:solidFill>
                  <a:srgbClr val="0070C0"/>
                </a:solidFill>
              </a:rPr>
              <a:t>is the prevalence of violence against women in the media industry as perceived by practitioners and personalities</a:t>
            </a:r>
            <a:r>
              <a:rPr lang="en-PH" dirty="0" smtClean="0">
                <a:solidFill>
                  <a:srgbClr val="0070C0"/>
                </a:solidFill>
              </a:rPr>
              <a:t>?</a:t>
            </a:r>
            <a:endParaRPr lang="en-PH" dirty="0">
              <a:solidFill>
                <a:srgbClr val="0070C0"/>
              </a:solidFill>
            </a:endParaRPr>
          </a:p>
        </p:txBody>
      </p:sp>
      <p:pic>
        <p:nvPicPr>
          <p:cNvPr id="5" name="Picture 4"/>
          <p:cNvPicPr>
            <a:picLocks noChangeAspect="1"/>
          </p:cNvPicPr>
          <p:nvPr/>
        </p:nvPicPr>
        <p:blipFill>
          <a:blip r:embed="rId2" cstate="print">
            <a:duotone>
              <a:schemeClr val="accent5">
                <a:shade val="45000"/>
                <a:satMod val="135000"/>
              </a:schemeClr>
              <a:prstClr val="white"/>
            </a:duotone>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tretch>
            <a:fillRect/>
          </a:stretch>
        </p:blipFill>
        <p:spPr>
          <a:xfrm>
            <a:off x="302522" y="116632"/>
            <a:ext cx="1872208" cy="1872208"/>
          </a:xfrm>
          <a:prstGeom prst="rect">
            <a:avLst/>
          </a:prstGeom>
        </p:spPr>
      </p:pic>
      <p:pic>
        <p:nvPicPr>
          <p:cNvPr id="6" name="Picture 5"/>
          <p:cNvPicPr>
            <a:picLocks noChangeAspect="1"/>
          </p:cNvPicPr>
          <p:nvPr/>
        </p:nvPicPr>
        <p:blipFill>
          <a:blip r:embed="rId4">
            <a:duotone>
              <a:prstClr val="black"/>
              <a:schemeClr val="accent1">
                <a:tint val="45000"/>
                <a:satMod val="400000"/>
              </a:schemeClr>
            </a:duotone>
            <a:extLst>
              <a:ext uri="{BEBA8EAE-BF5A-486C-A8C5-ECC9F3942E4B}">
                <a14:imgProps xmlns:a14="http://schemas.microsoft.com/office/drawing/2010/main">
                  <a14:imgLayer r:embed="rId5">
                    <a14:imgEffect>
                      <a14:artisticPencilGrayscale/>
                    </a14:imgEffect>
                  </a14:imgLayer>
                </a14:imgProps>
              </a:ext>
              <a:ext uri="{28A0092B-C50C-407E-A947-70E740481C1C}">
                <a14:useLocalDpi xmlns:a14="http://schemas.microsoft.com/office/drawing/2010/main" val="0"/>
              </a:ext>
            </a:extLst>
          </a:blip>
          <a:stretch>
            <a:fillRect/>
          </a:stretch>
        </p:blipFill>
        <p:spPr>
          <a:xfrm>
            <a:off x="404844" y="2924944"/>
            <a:ext cx="1769886" cy="1769886"/>
          </a:xfrm>
          <a:prstGeom prst="rect">
            <a:avLst/>
          </a:prstGeom>
        </p:spPr>
      </p:pic>
    </p:spTree>
    <p:extLst>
      <p:ext uri="{BB962C8B-B14F-4D97-AF65-F5344CB8AC3E}">
        <p14:creationId xmlns:p14="http://schemas.microsoft.com/office/powerpoint/2010/main" val="29449229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11760" y="548680"/>
            <a:ext cx="6275040" cy="5832648"/>
          </a:xfrm>
        </p:spPr>
        <p:txBody>
          <a:bodyPr>
            <a:normAutofit/>
          </a:bodyPr>
          <a:lstStyle/>
          <a:p>
            <a:pPr marL="0" lvl="0" indent="0">
              <a:buNone/>
            </a:pPr>
            <a:r>
              <a:rPr lang="en-PH" dirty="0" smtClean="0">
                <a:solidFill>
                  <a:srgbClr val="0070C0"/>
                </a:solidFill>
              </a:rPr>
              <a:t>How </a:t>
            </a:r>
            <a:r>
              <a:rPr lang="en-PH" dirty="0">
                <a:solidFill>
                  <a:srgbClr val="0070C0"/>
                </a:solidFill>
              </a:rPr>
              <a:t>do media practitioners and personalities use their work to fight violence against women</a:t>
            </a:r>
            <a:r>
              <a:rPr lang="en-PH" dirty="0" smtClean="0">
                <a:solidFill>
                  <a:srgbClr val="0070C0"/>
                </a:solidFill>
              </a:rPr>
              <a:t>?</a:t>
            </a:r>
          </a:p>
          <a:p>
            <a:pPr marL="0" lvl="0" indent="0">
              <a:buNone/>
            </a:pPr>
            <a:endParaRPr lang="en-PH" dirty="0">
              <a:solidFill>
                <a:srgbClr val="0070C0"/>
              </a:solidFill>
            </a:endParaRPr>
          </a:p>
          <a:p>
            <a:pPr marL="0" lvl="0" indent="0">
              <a:buNone/>
            </a:pPr>
            <a:r>
              <a:rPr lang="en-PH" dirty="0">
                <a:solidFill>
                  <a:srgbClr val="0070C0"/>
                </a:solidFill>
              </a:rPr>
              <a:t>What are the challenges faced by media practitioners and personalities in promoting anti-violence against women campaigns and programs through their profession?</a:t>
            </a:r>
          </a:p>
          <a:p>
            <a:endParaRPr lang="en-PH" dirty="0">
              <a:solidFill>
                <a:srgbClr val="0070C0"/>
              </a:solidFill>
            </a:endParaRPr>
          </a:p>
        </p:txBody>
      </p:sp>
      <p:pic>
        <p:nvPicPr>
          <p:cNvPr id="6" name="Picture 4"/>
          <p:cNvPicPr>
            <a:picLocks noChangeAspect="1" noChangeArrowheads="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ackgroundRemoval t="0" b="100000" l="0" r="100000">
                        <a14:foregroundMark x1="6667" y1="7333" x2="333" y2="12333"/>
                        <a14:foregroundMark x1="7000" y1="5333" x2="11667" y2="333"/>
                        <a14:foregroundMark x1="83667" y1="3333" x2="99667" y2="12333"/>
                        <a14:foregroundMark x1="83333" y1="97667" x2="99000" y2="80000"/>
                        <a14:foregroundMark x1="1333" y1="87000" x2="18667" y2="98667"/>
                        <a14:foregroundMark x1="19333" y1="9333" x2="25333" y2="94333"/>
                        <a14:foregroundMark x1="2333" y1="38000" x2="23667" y2="35333"/>
                        <a14:foregroundMark x1="8667" y1="17667" x2="20333" y2="83000"/>
                        <a14:foregroundMark x1="31333" y1="2667" x2="21667" y2="98667"/>
                        <a14:foregroundMark x1="70667" y1="3333" x2="94333" y2="88667"/>
                        <a14:foregroundMark x1="78333" y1="3333" x2="96000" y2="59333"/>
                        <a14:foregroundMark x1="96333" y1="19667" x2="97333" y2="29333"/>
                        <a14:foregroundMark x1="85667" y1="50000" x2="96333" y2="18000"/>
                        <a14:foregroundMark x1="61333" y1="97333" x2="89000" y2="76333"/>
                        <a14:foregroundMark x1="96000" y1="73333" x2="96333" y2="28333"/>
                        <a14:foregroundMark x1="32000" y1="10000" x2="76000" y2="9333"/>
                        <a14:foregroundMark x1="5667" y1="83667" x2="7000" y2="24000"/>
                        <a14:foregroundMark x1="3000" y1="23667" x2="25000" y2="333"/>
                        <a14:foregroundMark x1="37667" y1="4000" x2="50333" y2="4000"/>
                        <a14:foregroundMark x1="30000" y1="92667" x2="55333" y2="90333"/>
                        <a14:foregroundMark x1="77000" y1="93667" x2="81333" y2="64333"/>
                        <a14:foregroundMark x1="36667" y1="96667" x2="71000" y2="98667"/>
                        <a14:foregroundMark x1="77000" y1="65333" x2="82333" y2="40333"/>
                        <a14:foregroundMark x1="50333" y1="68000" x2="20333" y2="48667"/>
                        <a14:foregroundMark x1="30000" y1="54000" x2="49667" y2="32333"/>
                        <a14:foregroundMark x1="57000" y1="63667" x2="36000" y2="52667"/>
                        <a14:foregroundMark x1="52667" y1="72333" x2="52667" y2="72333"/>
                        <a14:foregroundMark x1="53333" y1="42000" x2="53333" y2="42000"/>
                        <a14:foregroundMark x1="53333" y1="30333" x2="51667" y2="41333"/>
                        <a14:backgroundMark x1="99000" y1="10333" x2="99000" y2="10333"/>
                        <a14:backgroundMark x1="1000" y1="12000" x2="1000" y2="12000"/>
                        <a14:backgroundMark x1="11667" y1="667" x2="11667" y2="667"/>
                      </a14:backgroundRemoval>
                    </a14:imgEffect>
                    <a14:imgEffect>
                      <a14:artisticPencilGrayscale/>
                    </a14:imgEffect>
                  </a14:imgLayer>
                </a14:imgProps>
              </a:ext>
              <a:ext uri="{28A0092B-C50C-407E-A947-70E740481C1C}">
                <a14:useLocalDpi xmlns:a14="http://schemas.microsoft.com/office/drawing/2010/main" val="0"/>
              </a:ext>
            </a:extLst>
          </a:blip>
          <a:srcRect t="1295"/>
          <a:stretch/>
        </p:blipFill>
        <p:spPr bwMode="auto">
          <a:xfrm>
            <a:off x="469486" y="404664"/>
            <a:ext cx="1767943" cy="1745051"/>
          </a:xfrm>
          <a:prstGeom prst="rect">
            <a:avLst/>
          </a:prstGeom>
          <a:noFill/>
          <a:ln>
            <a:noFill/>
          </a:ln>
          <a:effectLst>
            <a:outerShdw dist="35921" dir="2700000" algn="ctr" rotWithShape="0">
              <a:schemeClr val="bg2"/>
            </a:outerShdw>
            <a:softEdge rad="3175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artisticPencilGrayscale/>
                    </a14:imgEffect>
                  </a14:imgLayer>
                </a14:imgProps>
              </a:ext>
              <a:ext uri="{28A0092B-C50C-407E-A947-70E740481C1C}">
                <a14:useLocalDpi xmlns:a14="http://schemas.microsoft.com/office/drawing/2010/main" val="0"/>
              </a:ext>
            </a:extLst>
          </a:blip>
          <a:stretch>
            <a:fillRect/>
          </a:stretch>
        </p:blipFill>
        <p:spPr>
          <a:xfrm>
            <a:off x="344303" y="2348880"/>
            <a:ext cx="2018308" cy="2018308"/>
          </a:xfrm>
          <a:prstGeom prst="rect">
            <a:avLst/>
          </a:prstGeom>
        </p:spPr>
      </p:pic>
    </p:spTree>
    <p:extLst>
      <p:ext uri="{BB962C8B-B14F-4D97-AF65-F5344CB8AC3E}">
        <p14:creationId xmlns:p14="http://schemas.microsoft.com/office/powerpoint/2010/main" val="204848337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TotalTime>
  <Words>466</Words>
  <Application>Microsoft Office PowerPoint</Application>
  <PresentationFormat>On-screen Show (4:3)</PresentationFormat>
  <Paragraphs>69</Paragraphs>
  <Slides>20</Slides>
  <Notes>1</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PERPECTIVE OF SELECTED MEDIA PRACTITIONERS AND PERSONALITIES ON FIGHTING VIOLENCE AGAINST WOMEN IN THE PHILIPPINE MEDIA</vt:lpstr>
      <vt:lpstr>INTRODUCTION</vt:lpstr>
      <vt:lpstr>1 in every 4 women experience violence in her lifetime</vt:lpstr>
      <vt:lpstr>In Philippines</vt:lpstr>
      <vt:lpstr>Media involved on VAW</vt:lpstr>
      <vt:lpstr>Advocate of Women’s Right</vt:lpstr>
      <vt:lpstr>STATEMENT OF THE PROBLEM</vt:lpstr>
      <vt:lpstr>OBJECTIVES</vt:lpstr>
      <vt:lpstr>PowerPoint Presentation</vt:lpstr>
      <vt:lpstr>PowerPoint Presentation</vt:lpstr>
      <vt:lpstr>SIGNIFICANCE OF THE STUDY</vt:lpstr>
      <vt:lpstr>CHAPTER 3</vt:lpstr>
      <vt:lpstr> RESEARCH DESIGN </vt:lpstr>
      <vt:lpstr> THE KEY INFORMANTS AND SELECTION TECHNIQUES </vt:lpstr>
      <vt:lpstr>PowerPoint Presentation</vt:lpstr>
      <vt:lpstr>PowerPoint Presentation</vt:lpstr>
      <vt:lpstr> SOURCES OF DATA </vt:lpstr>
      <vt:lpstr> INSTRUMENTATION </vt:lpstr>
      <vt:lpstr> ETHICAL CONSIDERATIONS </vt:lpstr>
      <vt:lpstr>GOD BLESS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PERPECTIVES OF SELECTED MEDIA PRACTITIONER AND PERSONALITIESON FIGHTING VIOLENCE AGAINST WOMEN IN THE PHILIPPINE MEDIA</dc:title>
  <dc:creator>ACER-PC</dc:creator>
  <cp:lastModifiedBy>ACER-PC</cp:lastModifiedBy>
  <cp:revision>37</cp:revision>
  <dcterms:created xsi:type="dcterms:W3CDTF">2018-03-16T11:37:57Z</dcterms:created>
  <dcterms:modified xsi:type="dcterms:W3CDTF">2018-03-19T17:20:54Z</dcterms:modified>
</cp:coreProperties>
</file>